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84" r:id="rId2"/>
    <p:sldId id="282" r:id="rId3"/>
    <p:sldId id="285" r:id="rId4"/>
    <p:sldId id="286"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4894D7-6363-AA48-8D81-42C15846EB13}" type="datetimeFigureOut">
              <a:rPr lang="en-US" smtClean="0"/>
              <a:t>5/6/22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53D9F3-366A-2149-8722-CA8648BCD10A}" type="slidenum">
              <a:rPr lang="en-US" smtClean="0"/>
              <a:t>‹#›</a:t>
            </a:fld>
            <a:endParaRPr lang="en-US"/>
          </a:p>
        </p:txBody>
      </p:sp>
    </p:spTree>
    <p:extLst>
      <p:ext uri="{BB962C8B-B14F-4D97-AF65-F5344CB8AC3E}">
        <p14:creationId xmlns:p14="http://schemas.microsoft.com/office/powerpoint/2010/main" val="2136962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3" name="Google Shape;83;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gf9b455c846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0" name="Google Shape;380;gf9b455c846_0_4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Google Shape;385;gf9b455c846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6" name="Google Shape;386;gf9b455c846_0_5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
        <p:cNvGrpSpPr/>
        <p:nvPr/>
      </p:nvGrpSpPr>
      <p:grpSpPr>
        <a:xfrm>
          <a:off x="0" y="0"/>
          <a:ext cx="0" cy="0"/>
          <a:chOff x="0" y="0"/>
          <a:chExt cx="0" cy="0"/>
        </a:xfrm>
      </p:grpSpPr>
      <p:sp>
        <p:nvSpPr>
          <p:cNvPr id="390" name="Google Shape;390;gf9b455c846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1" name="Google Shape;391;gf9b455c846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gf9b455c846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7" name="Google Shape;397;gf9b455c846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p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3" name="Google Shape;403;p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gf9b455c846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4" name="Google Shape;414;gf9b455c846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Google Shape;419;p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0" name="Google Shape;420;p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p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31" name="Google Shape;431;p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0"/>
        <p:cNvGrpSpPr/>
        <p:nvPr/>
      </p:nvGrpSpPr>
      <p:grpSpPr>
        <a:xfrm>
          <a:off x="0" y="0"/>
          <a:ext cx="0" cy="0"/>
          <a:chOff x="0" y="0"/>
          <a:chExt cx="0" cy="0"/>
        </a:xfrm>
      </p:grpSpPr>
      <p:sp>
        <p:nvSpPr>
          <p:cNvPr id="441" name="Google Shape;441;gf9b455c846_0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2" name="Google Shape;442;gf9b455c846_0_7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1"/>
        <p:cNvGrpSpPr/>
        <p:nvPr/>
      </p:nvGrpSpPr>
      <p:grpSpPr>
        <a:xfrm>
          <a:off x="0" y="0"/>
          <a:ext cx="0" cy="0"/>
          <a:chOff x="0" y="0"/>
          <a:chExt cx="0" cy="0"/>
        </a:xfrm>
      </p:grpSpPr>
      <p:sp>
        <p:nvSpPr>
          <p:cNvPr id="452" name="Google Shape;452;p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53" name="Google Shape;453;p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f9b455c846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2" name="Google Shape;332;gf9b455c846_0_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gf9b455c846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8" name="Google Shape;338;gf9b455c846_0_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gf9b455c846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4" name="Google Shape;344;gf9b455c846_0_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f9b455c846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0" name="Google Shape;350;gf9b455c846_0_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gf9b455c846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6" name="Google Shape;356;gf9b455c846_0_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gf9b455c846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2" name="Google Shape;362;gf9b455c846_0_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Google Shape;367;gf9b455c846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8" name="Google Shape;368;gf9b455c846_0_4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gf9b455c846_0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74" name="Google Shape;374;gf9b455c846_0_9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ACD50-3E04-9C4B-888B-1A9FAA4443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55B21E5-61CB-AE4B-8CD8-ABFE27013F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34515C-C828-3849-918D-FE2EAA17DC7B}"/>
              </a:ext>
            </a:extLst>
          </p:cNvPr>
          <p:cNvSpPr>
            <a:spLocks noGrp="1"/>
          </p:cNvSpPr>
          <p:nvPr>
            <p:ph type="dt" sz="half" idx="10"/>
          </p:nvPr>
        </p:nvSpPr>
        <p:spPr/>
        <p:txBody>
          <a:bodyPr/>
          <a:lstStyle/>
          <a:p>
            <a:fld id="{A1EEF749-7A59-9D46-A863-7548D5EEBFE7}" type="datetimeFigureOut">
              <a:rPr lang="en-US" smtClean="0"/>
              <a:t>5/6/22</a:t>
            </a:fld>
            <a:endParaRPr lang="en-US"/>
          </a:p>
        </p:txBody>
      </p:sp>
      <p:sp>
        <p:nvSpPr>
          <p:cNvPr id="5" name="Footer Placeholder 4">
            <a:extLst>
              <a:ext uri="{FF2B5EF4-FFF2-40B4-BE49-F238E27FC236}">
                <a16:creationId xmlns:a16="http://schemas.microsoft.com/office/drawing/2014/main" id="{31947E90-7C4F-854A-8678-41E5B3BDB5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29DE11-F818-9E44-B719-55C0C7F31B2A}"/>
              </a:ext>
            </a:extLst>
          </p:cNvPr>
          <p:cNvSpPr>
            <a:spLocks noGrp="1"/>
          </p:cNvSpPr>
          <p:nvPr>
            <p:ph type="sldNum" sz="quarter" idx="12"/>
          </p:nvPr>
        </p:nvSpPr>
        <p:spPr/>
        <p:txBody>
          <a:bodyPr/>
          <a:lstStyle/>
          <a:p>
            <a:fld id="{0CA0A378-2F0C-2042-B02A-9D97A76F2D81}" type="slidenum">
              <a:rPr lang="en-US" smtClean="0"/>
              <a:t>‹#›</a:t>
            </a:fld>
            <a:endParaRPr lang="en-US"/>
          </a:p>
        </p:txBody>
      </p:sp>
    </p:spTree>
    <p:extLst>
      <p:ext uri="{BB962C8B-B14F-4D97-AF65-F5344CB8AC3E}">
        <p14:creationId xmlns:p14="http://schemas.microsoft.com/office/powerpoint/2010/main" val="2271469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3B819-DE84-9E49-85C0-E455FD3203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62B8B73-7E26-FF42-AF1B-94C84474EBA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865B28-EFA9-2E4B-8C78-112014ABC741}"/>
              </a:ext>
            </a:extLst>
          </p:cNvPr>
          <p:cNvSpPr>
            <a:spLocks noGrp="1"/>
          </p:cNvSpPr>
          <p:nvPr>
            <p:ph type="dt" sz="half" idx="10"/>
          </p:nvPr>
        </p:nvSpPr>
        <p:spPr/>
        <p:txBody>
          <a:bodyPr/>
          <a:lstStyle/>
          <a:p>
            <a:fld id="{A1EEF749-7A59-9D46-A863-7548D5EEBFE7}" type="datetimeFigureOut">
              <a:rPr lang="en-US" smtClean="0"/>
              <a:t>5/6/22</a:t>
            </a:fld>
            <a:endParaRPr lang="en-US"/>
          </a:p>
        </p:txBody>
      </p:sp>
      <p:sp>
        <p:nvSpPr>
          <p:cNvPr id="5" name="Footer Placeholder 4">
            <a:extLst>
              <a:ext uri="{FF2B5EF4-FFF2-40B4-BE49-F238E27FC236}">
                <a16:creationId xmlns:a16="http://schemas.microsoft.com/office/drawing/2014/main" id="{53067970-69D6-0F47-9B9F-FAF943BD66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5150CA-A3C1-A443-A29C-2B8E5BC03947}"/>
              </a:ext>
            </a:extLst>
          </p:cNvPr>
          <p:cNvSpPr>
            <a:spLocks noGrp="1"/>
          </p:cNvSpPr>
          <p:nvPr>
            <p:ph type="sldNum" sz="quarter" idx="12"/>
          </p:nvPr>
        </p:nvSpPr>
        <p:spPr/>
        <p:txBody>
          <a:bodyPr/>
          <a:lstStyle/>
          <a:p>
            <a:fld id="{0CA0A378-2F0C-2042-B02A-9D97A76F2D81}" type="slidenum">
              <a:rPr lang="en-US" smtClean="0"/>
              <a:t>‹#›</a:t>
            </a:fld>
            <a:endParaRPr lang="en-US"/>
          </a:p>
        </p:txBody>
      </p:sp>
    </p:spTree>
    <p:extLst>
      <p:ext uri="{BB962C8B-B14F-4D97-AF65-F5344CB8AC3E}">
        <p14:creationId xmlns:p14="http://schemas.microsoft.com/office/powerpoint/2010/main" val="2915960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A60062-5E6B-5C4B-BB5E-D2CFE32F1A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DCFD2E-6110-A34E-ADD0-4719ED178A5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6FB5EE-B9A1-C94F-8C9D-7AA947CA77DE}"/>
              </a:ext>
            </a:extLst>
          </p:cNvPr>
          <p:cNvSpPr>
            <a:spLocks noGrp="1"/>
          </p:cNvSpPr>
          <p:nvPr>
            <p:ph type="dt" sz="half" idx="10"/>
          </p:nvPr>
        </p:nvSpPr>
        <p:spPr/>
        <p:txBody>
          <a:bodyPr/>
          <a:lstStyle/>
          <a:p>
            <a:fld id="{A1EEF749-7A59-9D46-A863-7548D5EEBFE7}" type="datetimeFigureOut">
              <a:rPr lang="en-US" smtClean="0"/>
              <a:t>5/6/22</a:t>
            </a:fld>
            <a:endParaRPr lang="en-US"/>
          </a:p>
        </p:txBody>
      </p:sp>
      <p:sp>
        <p:nvSpPr>
          <p:cNvPr id="5" name="Footer Placeholder 4">
            <a:extLst>
              <a:ext uri="{FF2B5EF4-FFF2-40B4-BE49-F238E27FC236}">
                <a16:creationId xmlns:a16="http://schemas.microsoft.com/office/drawing/2014/main" id="{B853E28F-38DB-9E42-9313-330B186E32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5E6823-0640-4049-BCEC-D107E5F512B0}"/>
              </a:ext>
            </a:extLst>
          </p:cNvPr>
          <p:cNvSpPr>
            <a:spLocks noGrp="1"/>
          </p:cNvSpPr>
          <p:nvPr>
            <p:ph type="sldNum" sz="quarter" idx="12"/>
          </p:nvPr>
        </p:nvSpPr>
        <p:spPr/>
        <p:txBody>
          <a:bodyPr/>
          <a:lstStyle/>
          <a:p>
            <a:fld id="{0CA0A378-2F0C-2042-B02A-9D97A76F2D81}" type="slidenum">
              <a:rPr lang="en-US" smtClean="0"/>
              <a:t>‹#›</a:t>
            </a:fld>
            <a:endParaRPr lang="en-US"/>
          </a:p>
        </p:txBody>
      </p:sp>
    </p:spTree>
    <p:extLst>
      <p:ext uri="{BB962C8B-B14F-4D97-AF65-F5344CB8AC3E}">
        <p14:creationId xmlns:p14="http://schemas.microsoft.com/office/powerpoint/2010/main" val="3732680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7"/>
        <p:cNvGrpSpPr/>
        <p:nvPr/>
      </p:nvGrpSpPr>
      <p:grpSpPr>
        <a:xfrm>
          <a:off x="0" y="0"/>
          <a:ext cx="0" cy="0"/>
          <a:chOff x="0" y="0"/>
          <a:chExt cx="0" cy="0"/>
        </a:xfrm>
      </p:grpSpPr>
      <p:sp>
        <p:nvSpPr>
          <p:cNvPr id="48" name="Google Shape;48;p45"/>
          <p:cNvSpPr txBox="1">
            <a:spLocks noGrp="1"/>
          </p:cNvSpPr>
          <p:nvPr>
            <p:ph type="title"/>
          </p:nvPr>
        </p:nvSpPr>
        <p:spPr>
          <a:xfrm>
            <a:off x="415600" y="546667"/>
            <a:ext cx="11360800" cy="8104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endParaRPr/>
          </a:p>
        </p:txBody>
      </p:sp>
      <p:sp>
        <p:nvSpPr>
          <p:cNvPr id="49" name="Google Shape;49;p45"/>
          <p:cNvSpPr txBox="1">
            <a:spLocks noGrp="1"/>
          </p:cNvSpPr>
          <p:nvPr>
            <p:ph type="body" idx="1"/>
          </p:nvPr>
        </p:nvSpPr>
        <p:spPr>
          <a:xfrm>
            <a:off x="415600" y="1639967"/>
            <a:ext cx="5333200" cy="44520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50" name="Google Shape;50;p45"/>
          <p:cNvSpPr txBox="1">
            <a:spLocks noGrp="1"/>
          </p:cNvSpPr>
          <p:nvPr>
            <p:ph type="body" idx="2"/>
          </p:nvPr>
        </p:nvSpPr>
        <p:spPr>
          <a:xfrm>
            <a:off x="6443200" y="1639967"/>
            <a:ext cx="5333200" cy="44520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51" name="Google Shape;51;p45"/>
          <p:cNvSpPr txBox="1">
            <a:spLocks noGrp="1"/>
          </p:cNvSpPr>
          <p:nvPr>
            <p:ph type="sldNum" idx="12"/>
          </p:nvPr>
        </p:nvSpPr>
        <p:spPr>
          <a:xfrm>
            <a:off x="11280575" y="6201587"/>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extLst>
      <p:ext uri="{BB962C8B-B14F-4D97-AF65-F5344CB8AC3E}">
        <p14:creationId xmlns:p14="http://schemas.microsoft.com/office/powerpoint/2010/main" val="566363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9"/>
        <p:cNvGrpSpPr/>
        <p:nvPr/>
      </p:nvGrpSpPr>
      <p:grpSpPr>
        <a:xfrm>
          <a:off x="0" y="0"/>
          <a:ext cx="0" cy="0"/>
          <a:chOff x="0" y="0"/>
          <a:chExt cx="0" cy="0"/>
        </a:xfrm>
      </p:grpSpPr>
      <p:grpSp>
        <p:nvGrpSpPr>
          <p:cNvPr id="10" name="Google Shape;10;p41"/>
          <p:cNvGrpSpPr/>
          <p:nvPr/>
        </p:nvGrpSpPr>
        <p:grpSpPr>
          <a:xfrm>
            <a:off x="0" y="5204893"/>
            <a:ext cx="12192000" cy="1653233"/>
            <a:chOff x="0" y="3903669"/>
            <a:chExt cx="9144000" cy="1239925"/>
          </a:xfrm>
        </p:grpSpPr>
        <p:sp>
          <p:nvSpPr>
            <p:cNvPr id="11" name="Google Shape;11;p41"/>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2" name="Google Shape;12;p41"/>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3" name="Google Shape;13;p41"/>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4" name="Google Shape;14;p41"/>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5" name="Google Shape;15;p41"/>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grpSp>
      <p:sp>
        <p:nvSpPr>
          <p:cNvPr id="16" name="Google Shape;16;p41"/>
          <p:cNvSpPr txBox="1">
            <a:spLocks noGrp="1"/>
          </p:cNvSpPr>
          <p:nvPr>
            <p:ph type="title"/>
          </p:nvPr>
        </p:nvSpPr>
        <p:spPr>
          <a:xfrm>
            <a:off x="415600" y="546667"/>
            <a:ext cx="11360800" cy="8104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endParaRPr/>
          </a:p>
        </p:txBody>
      </p:sp>
      <p:sp>
        <p:nvSpPr>
          <p:cNvPr id="17" name="Google Shape;17;p41"/>
          <p:cNvSpPr txBox="1">
            <a:spLocks noGrp="1"/>
          </p:cNvSpPr>
          <p:nvPr>
            <p:ph type="body" idx="1"/>
          </p:nvPr>
        </p:nvSpPr>
        <p:spPr>
          <a:xfrm>
            <a:off x="415600" y="1639833"/>
            <a:ext cx="11360800" cy="44520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18" name="Google Shape;18;p41"/>
          <p:cNvSpPr txBox="1">
            <a:spLocks noGrp="1"/>
          </p:cNvSpPr>
          <p:nvPr>
            <p:ph type="sldNum" idx="12"/>
          </p:nvPr>
        </p:nvSpPr>
        <p:spPr>
          <a:xfrm>
            <a:off x="11280575" y="6201587"/>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extLst>
      <p:ext uri="{BB962C8B-B14F-4D97-AF65-F5344CB8AC3E}">
        <p14:creationId xmlns:p14="http://schemas.microsoft.com/office/powerpoint/2010/main" val="2363517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3E904-715D-914A-A63E-79CA73383D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E08505-D71E-1B45-9B09-32DFB553A4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30C53F-0894-244C-A63B-7545CD570239}"/>
              </a:ext>
            </a:extLst>
          </p:cNvPr>
          <p:cNvSpPr>
            <a:spLocks noGrp="1"/>
          </p:cNvSpPr>
          <p:nvPr>
            <p:ph type="dt" sz="half" idx="10"/>
          </p:nvPr>
        </p:nvSpPr>
        <p:spPr/>
        <p:txBody>
          <a:bodyPr/>
          <a:lstStyle/>
          <a:p>
            <a:fld id="{A1EEF749-7A59-9D46-A863-7548D5EEBFE7}" type="datetimeFigureOut">
              <a:rPr lang="en-US" smtClean="0"/>
              <a:t>5/6/22</a:t>
            </a:fld>
            <a:endParaRPr lang="en-US"/>
          </a:p>
        </p:txBody>
      </p:sp>
      <p:sp>
        <p:nvSpPr>
          <p:cNvPr id="5" name="Footer Placeholder 4">
            <a:extLst>
              <a:ext uri="{FF2B5EF4-FFF2-40B4-BE49-F238E27FC236}">
                <a16:creationId xmlns:a16="http://schemas.microsoft.com/office/drawing/2014/main" id="{07F521BD-0893-C540-81EA-ED0B13BBB7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785F2-C125-F743-9C24-7DF43D9C59AB}"/>
              </a:ext>
            </a:extLst>
          </p:cNvPr>
          <p:cNvSpPr>
            <a:spLocks noGrp="1"/>
          </p:cNvSpPr>
          <p:nvPr>
            <p:ph type="sldNum" sz="quarter" idx="12"/>
          </p:nvPr>
        </p:nvSpPr>
        <p:spPr/>
        <p:txBody>
          <a:bodyPr/>
          <a:lstStyle/>
          <a:p>
            <a:fld id="{0CA0A378-2F0C-2042-B02A-9D97A76F2D81}" type="slidenum">
              <a:rPr lang="en-US" smtClean="0"/>
              <a:t>‹#›</a:t>
            </a:fld>
            <a:endParaRPr lang="en-US"/>
          </a:p>
        </p:txBody>
      </p:sp>
    </p:spTree>
    <p:extLst>
      <p:ext uri="{BB962C8B-B14F-4D97-AF65-F5344CB8AC3E}">
        <p14:creationId xmlns:p14="http://schemas.microsoft.com/office/powerpoint/2010/main" val="1053036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32961-14FC-D34D-B771-788AC90C55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C954ACF-E356-134B-B219-92067C2AAF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F7D608-1BF3-5B43-8464-0EA9969E514B}"/>
              </a:ext>
            </a:extLst>
          </p:cNvPr>
          <p:cNvSpPr>
            <a:spLocks noGrp="1"/>
          </p:cNvSpPr>
          <p:nvPr>
            <p:ph type="dt" sz="half" idx="10"/>
          </p:nvPr>
        </p:nvSpPr>
        <p:spPr/>
        <p:txBody>
          <a:bodyPr/>
          <a:lstStyle/>
          <a:p>
            <a:fld id="{A1EEF749-7A59-9D46-A863-7548D5EEBFE7}" type="datetimeFigureOut">
              <a:rPr lang="en-US" smtClean="0"/>
              <a:t>5/6/22</a:t>
            </a:fld>
            <a:endParaRPr lang="en-US"/>
          </a:p>
        </p:txBody>
      </p:sp>
      <p:sp>
        <p:nvSpPr>
          <p:cNvPr id="5" name="Footer Placeholder 4">
            <a:extLst>
              <a:ext uri="{FF2B5EF4-FFF2-40B4-BE49-F238E27FC236}">
                <a16:creationId xmlns:a16="http://schemas.microsoft.com/office/drawing/2014/main" id="{198CE186-15E6-7649-9268-7956F703D1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3C12E7-A472-6D48-BF37-D6A16E15D364}"/>
              </a:ext>
            </a:extLst>
          </p:cNvPr>
          <p:cNvSpPr>
            <a:spLocks noGrp="1"/>
          </p:cNvSpPr>
          <p:nvPr>
            <p:ph type="sldNum" sz="quarter" idx="12"/>
          </p:nvPr>
        </p:nvSpPr>
        <p:spPr/>
        <p:txBody>
          <a:bodyPr/>
          <a:lstStyle/>
          <a:p>
            <a:fld id="{0CA0A378-2F0C-2042-B02A-9D97A76F2D81}" type="slidenum">
              <a:rPr lang="en-US" smtClean="0"/>
              <a:t>‹#›</a:t>
            </a:fld>
            <a:endParaRPr lang="en-US"/>
          </a:p>
        </p:txBody>
      </p:sp>
    </p:spTree>
    <p:extLst>
      <p:ext uri="{BB962C8B-B14F-4D97-AF65-F5344CB8AC3E}">
        <p14:creationId xmlns:p14="http://schemas.microsoft.com/office/powerpoint/2010/main" val="3854020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30055-7F28-0745-8AEE-3670FCCA08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36C58B-D7EF-234D-B6B8-41399762AC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B9C37C-7A62-AF44-84A6-FC5EE6311E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EA56F1-727A-0241-9076-CA15B500C9B8}"/>
              </a:ext>
            </a:extLst>
          </p:cNvPr>
          <p:cNvSpPr>
            <a:spLocks noGrp="1"/>
          </p:cNvSpPr>
          <p:nvPr>
            <p:ph type="dt" sz="half" idx="10"/>
          </p:nvPr>
        </p:nvSpPr>
        <p:spPr/>
        <p:txBody>
          <a:bodyPr/>
          <a:lstStyle/>
          <a:p>
            <a:fld id="{A1EEF749-7A59-9D46-A863-7548D5EEBFE7}" type="datetimeFigureOut">
              <a:rPr lang="en-US" smtClean="0"/>
              <a:t>5/6/22</a:t>
            </a:fld>
            <a:endParaRPr lang="en-US"/>
          </a:p>
        </p:txBody>
      </p:sp>
      <p:sp>
        <p:nvSpPr>
          <p:cNvPr id="6" name="Footer Placeholder 5">
            <a:extLst>
              <a:ext uri="{FF2B5EF4-FFF2-40B4-BE49-F238E27FC236}">
                <a16:creationId xmlns:a16="http://schemas.microsoft.com/office/drawing/2014/main" id="{09D6A5AA-3E93-0747-9477-8703F55855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572AD3-DC79-5547-828F-FFDFFEC3CE9E}"/>
              </a:ext>
            </a:extLst>
          </p:cNvPr>
          <p:cNvSpPr>
            <a:spLocks noGrp="1"/>
          </p:cNvSpPr>
          <p:nvPr>
            <p:ph type="sldNum" sz="quarter" idx="12"/>
          </p:nvPr>
        </p:nvSpPr>
        <p:spPr/>
        <p:txBody>
          <a:bodyPr/>
          <a:lstStyle/>
          <a:p>
            <a:fld id="{0CA0A378-2F0C-2042-B02A-9D97A76F2D81}" type="slidenum">
              <a:rPr lang="en-US" smtClean="0"/>
              <a:t>‹#›</a:t>
            </a:fld>
            <a:endParaRPr lang="en-US"/>
          </a:p>
        </p:txBody>
      </p:sp>
    </p:spTree>
    <p:extLst>
      <p:ext uri="{BB962C8B-B14F-4D97-AF65-F5344CB8AC3E}">
        <p14:creationId xmlns:p14="http://schemas.microsoft.com/office/powerpoint/2010/main" val="3477230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3DA4E-7F24-C345-B77A-1B9F58CD56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F955558-A1A3-BC46-AEFA-10DB5233D7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C13B3B-B63A-DC48-88EB-2054875FEB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052CBB7-8AEC-CA4F-A31D-57CF33328B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E620E1-4504-D344-8B28-1F12D15577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2E95AFC-EFB0-7445-B318-21F670092A11}"/>
              </a:ext>
            </a:extLst>
          </p:cNvPr>
          <p:cNvSpPr>
            <a:spLocks noGrp="1"/>
          </p:cNvSpPr>
          <p:nvPr>
            <p:ph type="dt" sz="half" idx="10"/>
          </p:nvPr>
        </p:nvSpPr>
        <p:spPr/>
        <p:txBody>
          <a:bodyPr/>
          <a:lstStyle/>
          <a:p>
            <a:fld id="{A1EEF749-7A59-9D46-A863-7548D5EEBFE7}" type="datetimeFigureOut">
              <a:rPr lang="en-US" smtClean="0"/>
              <a:t>5/6/22</a:t>
            </a:fld>
            <a:endParaRPr lang="en-US"/>
          </a:p>
        </p:txBody>
      </p:sp>
      <p:sp>
        <p:nvSpPr>
          <p:cNvPr id="8" name="Footer Placeholder 7">
            <a:extLst>
              <a:ext uri="{FF2B5EF4-FFF2-40B4-BE49-F238E27FC236}">
                <a16:creationId xmlns:a16="http://schemas.microsoft.com/office/drawing/2014/main" id="{B7E1A3E3-0C6E-F549-B2E3-F20505CDA73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E81C9E-B5FE-C743-A7E9-A97C607E5EB5}"/>
              </a:ext>
            </a:extLst>
          </p:cNvPr>
          <p:cNvSpPr>
            <a:spLocks noGrp="1"/>
          </p:cNvSpPr>
          <p:nvPr>
            <p:ph type="sldNum" sz="quarter" idx="12"/>
          </p:nvPr>
        </p:nvSpPr>
        <p:spPr/>
        <p:txBody>
          <a:bodyPr/>
          <a:lstStyle/>
          <a:p>
            <a:fld id="{0CA0A378-2F0C-2042-B02A-9D97A76F2D81}" type="slidenum">
              <a:rPr lang="en-US" smtClean="0"/>
              <a:t>‹#›</a:t>
            </a:fld>
            <a:endParaRPr lang="en-US"/>
          </a:p>
        </p:txBody>
      </p:sp>
    </p:spTree>
    <p:extLst>
      <p:ext uri="{BB962C8B-B14F-4D97-AF65-F5344CB8AC3E}">
        <p14:creationId xmlns:p14="http://schemas.microsoft.com/office/powerpoint/2010/main" val="2544900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33A19-0C38-AD47-ABD5-9CB5070B73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361E69A-D721-6E4B-B60E-0A1CAA091A39}"/>
              </a:ext>
            </a:extLst>
          </p:cNvPr>
          <p:cNvSpPr>
            <a:spLocks noGrp="1"/>
          </p:cNvSpPr>
          <p:nvPr>
            <p:ph type="dt" sz="half" idx="10"/>
          </p:nvPr>
        </p:nvSpPr>
        <p:spPr/>
        <p:txBody>
          <a:bodyPr/>
          <a:lstStyle/>
          <a:p>
            <a:fld id="{A1EEF749-7A59-9D46-A863-7548D5EEBFE7}" type="datetimeFigureOut">
              <a:rPr lang="en-US" smtClean="0"/>
              <a:t>5/6/22</a:t>
            </a:fld>
            <a:endParaRPr lang="en-US"/>
          </a:p>
        </p:txBody>
      </p:sp>
      <p:sp>
        <p:nvSpPr>
          <p:cNvPr id="4" name="Footer Placeholder 3">
            <a:extLst>
              <a:ext uri="{FF2B5EF4-FFF2-40B4-BE49-F238E27FC236}">
                <a16:creationId xmlns:a16="http://schemas.microsoft.com/office/drawing/2014/main" id="{D7600AB4-A3ED-694D-82A9-774E3DAE1DC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0BB939-8B92-4242-AA94-7C241A7C4C73}"/>
              </a:ext>
            </a:extLst>
          </p:cNvPr>
          <p:cNvSpPr>
            <a:spLocks noGrp="1"/>
          </p:cNvSpPr>
          <p:nvPr>
            <p:ph type="sldNum" sz="quarter" idx="12"/>
          </p:nvPr>
        </p:nvSpPr>
        <p:spPr/>
        <p:txBody>
          <a:bodyPr/>
          <a:lstStyle/>
          <a:p>
            <a:fld id="{0CA0A378-2F0C-2042-B02A-9D97A76F2D81}" type="slidenum">
              <a:rPr lang="en-US" smtClean="0"/>
              <a:t>‹#›</a:t>
            </a:fld>
            <a:endParaRPr lang="en-US"/>
          </a:p>
        </p:txBody>
      </p:sp>
    </p:spTree>
    <p:extLst>
      <p:ext uri="{BB962C8B-B14F-4D97-AF65-F5344CB8AC3E}">
        <p14:creationId xmlns:p14="http://schemas.microsoft.com/office/powerpoint/2010/main" val="1300441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CA6F26-1BA6-8349-832F-AD18081FF4C0}"/>
              </a:ext>
            </a:extLst>
          </p:cNvPr>
          <p:cNvSpPr>
            <a:spLocks noGrp="1"/>
          </p:cNvSpPr>
          <p:nvPr>
            <p:ph type="dt" sz="half" idx="10"/>
          </p:nvPr>
        </p:nvSpPr>
        <p:spPr/>
        <p:txBody>
          <a:bodyPr/>
          <a:lstStyle/>
          <a:p>
            <a:fld id="{A1EEF749-7A59-9D46-A863-7548D5EEBFE7}" type="datetimeFigureOut">
              <a:rPr lang="en-US" smtClean="0"/>
              <a:t>5/6/22</a:t>
            </a:fld>
            <a:endParaRPr lang="en-US"/>
          </a:p>
        </p:txBody>
      </p:sp>
      <p:sp>
        <p:nvSpPr>
          <p:cNvPr id="3" name="Footer Placeholder 2">
            <a:extLst>
              <a:ext uri="{FF2B5EF4-FFF2-40B4-BE49-F238E27FC236}">
                <a16:creationId xmlns:a16="http://schemas.microsoft.com/office/drawing/2014/main" id="{FFAC9A07-3C9F-2844-8288-487C6BD3AC0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74942B-6577-B94D-94D6-B89711717357}"/>
              </a:ext>
            </a:extLst>
          </p:cNvPr>
          <p:cNvSpPr>
            <a:spLocks noGrp="1"/>
          </p:cNvSpPr>
          <p:nvPr>
            <p:ph type="sldNum" sz="quarter" idx="12"/>
          </p:nvPr>
        </p:nvSpPr>
        <p:spPr/>
        <p:txBody>
          <a:bodyPr/>
          <a:lstStyle/>
          <a:p>
            <a:fld id="{0CA0A378-2F0C-2042-B02A-9D97A76F2D81}" type="slidenum">
              <a:rPr lang="en-US" smtClean="0"/>
              <a:t>‹#›</a:t>
            </a:fld>
            <a:endParaRPr lang="en-US"/>
          </a:p>
        </p:txBody>
      </p:sp>
    </p:spTree>
    <p:extLst>
      <p:ext uri="{BB962C8B-B14F-4D97-AF65-F5344CB8AC3E}">
        <p14:creationId xmlns:p14="http://schemas.microsoft.com/office/powerpoint/2010/main" val="771741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84017-FD86-3F44-A211-34BACF0749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35590FD-D605-6643-9E61-0BDA019E30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E9B657-7ED4-DD43-8233-7EAC929169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1F4EE3-7618-5F4F-98C4-4E673F51C624}"/>
              </a:ext>
            </a:extLst>
          </p:cNvPr>
          <p:cNvSpPr>
            <a:spLocks noGrp="1"/>
          </p:cNvSpPr>
          <p:nvPr>
            <p:ph type="dt" sz="half" idx="10"/>
          </p:nvPr>
        </p:nvSpPr>
        <p:spPr/>
        <p:txBody>
          <a:bodyPr/>
          <a:lstStyle/>
          <a:p>
            <a:fld id="{A1EEF749-7A59-9D46-A863-7548D5EEBFE7}" type="datetimeFigureOut">
              <a:rPr lang="en-US" smtClean="0"/>
              <a:t>5/6/22</a:t>
            </a:fld>
            <a:endParaRPr lang="en-US"/>
          </a:p>
        </p:txBody>
      </p:sp>
      <p:sp>
        <p:nvSpPr>
          <p:cNvPr id="6" name="Footer Placeholder 5">
            <a:extLst>
              <a:ext uri="{FF2B5EF4-FFF2-40B4-BE49-F238E27FC236}">
                <a16:creationId xmlns:a16="http://schemas.microsoft.com/office/drawing/2014/main" id="{EF750318-8BBF-4B44-8435-083CF80323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19BFCB-2208-C04D-8692-50EAECBC31FE}"/>
              </a:ext>
            </a:extLst>
          </p:cNvPr>
          <p:cNvSpPr>
            <a:spLocks noGrp="1"/>
          </p:cNvSpPr>
          <p:nvPr>
            <p:ph type="sldNum" sz="quarter" idx="12"/>
          </p:nvPr>
        </p:nvSpPr>
        <p:spPr/>
        <p:txBody>
          <a:bodyPr/>
          <a:lstStyle/>
          <a:p>
            <a:fld id="{0CA0A378-2F0C-2042-B02A-9D97A76F2D81}" type="slidenum">
              <a:rPr lang="en-US" smtClean="0"/>
              <a:t>‹#›</a:t>
            </a:fld>
            <a:endParaRPr lang="en-US"/>
          </a:p>
        </p:txBody>
      </p:sp>
    </p:spTree>
    <p:extLst>
      <p:ext uri="{BB962C8B-B14F-4D97-AF65-F5344CB8AC3E}">
        <p14:creationId xmlns:p14="http://schemas.microsoft.com/office/powerpoint/2010/main" val="1953208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80E4E-24E4-994A-9A86-0CB2E6F04F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85BF444-4B65-8045-BBB4-938AD9CE6E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41D7B5-84B1-6943-A72C-0D1DBF27D0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FE5E3E-DB24-744A-B49B-49161FE5CFA0}"/>
              </a:ext>
            </a:extLst>
          </p:cNvPr>
          <p:cNvSpPr>
            <a:spLocks noGrp="1"/>
          </p:cNvSpPr>
          <p:nvPr>
            <p:ph type="dt" sz="half" idx="10"/>
          </p:nvPr>
        </p:nvSpPr>
        <p:spPr/>
        <p:txBody>
          <a:bodyPr/>
          <a:lstStyle/>
          <a:p>
            <a:fld id="{A1EEF749-7A59-9D46-A863-7548D5EEBFE7}" type="datetimeFigureOut">
              <a:rPr lang="en-US" smtClean="0"/>
              <a:t>5/6/22</a:t>
            </a:fld>
            <a:endParaRPr lang="en-US"/>
          </a:p>
        </p:txBody>
      </p:sp>
      <p:sp>
        <p:nvSpPr>
          <p:cNvPr id="6" name="Footer Placeholder 5">
            <a:extLst>
              <a:ext uri="{FF2B5EF4-FFF2-40B4-BE49-F238E27FC236}">
                <a16:creationId xmlns:a16="http://schemas.microsoft.com/office/drawing/2014/main" id="{A89192D6-B548-C247-AFBD-2046450CC1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FD1308-BEAE-0547-B163-FCEB9648ABF1}"/>
              </a:ext>
            </a:extLst>
          </p:cNvPr>
          <p:cNvSpPr>
            <a:spLocks noGrp="1"/>
          </p:cNvSpPr>
          <p:nvPr>
            <p:ph type="sldNum" sz="quarter" idx="12"/>
          </p:nvPr>
        </p:nvSpPr>
        <p:spPr/>
        <p:txBody>
          <a:bodyPr/>
          <a:lstStyle/>
          <a:p>
            <a:fld id="{0CA0A378-2F0C-2042-B02A-9D97A76F2D81}" type="slidenum">
              <a:rPr lang="en-US" smtClean="0"/>
              <a:t>‹#›</a:t>
            </a:fld>
            <a:endParaRPr lang="en-US"/>
          </a:p>
        </p:txBody>
      </p:sp>
    </p:spTree>
    <p:extLst>
      <p:ext uri="{BB962C8B-B14F-4D97-AF65-F5344CB8AC3E}">
        <p14:creationId xmlns:p14="http://schemas.microsoft.com/office/powerpoint/2010/main" val="1495844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8953F1-9A8D-154D-ACD1-7A9405216E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289B82-87FD-D84C-9904-068739BB33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4B278A-F5B7-8A4F-8523-508E35145A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EEF749-7A59-9D46-A863-7548D5EEBFE7}" type="datetimeFigureOut">
              <a:rPr lang="en-US" smtClean="0"/>
              <a:t>5/6/22</a:t>
            </a:fld>
            <a:endParaRPr lang="en-US"/>
          </a:p>
        </p:txBody>
      </p:sp>
      <p:sp>
        <p:nvSpPr>
          <p:cNvPr id="5" name="Footer Placeholder 4">
            <a:extLst>
              <a:ext uri="{FF2B5EF4-FFF2-40B4-BE49-F238E27FC236}">
                <a16:creationId xmlns:a16="http://schemas.microsoft.com/office/drawing/2014/main" id="{BDE495B9-F133-2F46-B035-A3A27A5D50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7EB09EB-40CB-E24E-9F0A-76897E8775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A0A378-2F0C-2042-B02A-9D97A76F2D81}" type="slidenum">
              <a:rPr lang="en-US" smtClean="0"/>
              <a:t>‹#›</a:t>
            </a:fld>
            <a:endParaRPr lang="en-US"/>
          </a:p>
        </p:txBody>
      </p:sp>
    </p:spTree>
    <p:extLst>
      <p:ext uri="{BB962C8B-B14F-4D97-AF65-F5344CB8AC3E}">
        <p14:creationId xmlns:p14="http://schemas.microsoft.com/office/powerpoint/2010/main" val="802758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2.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2.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2.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2"/>
          <p:cNvSpPr txBox="1">
            <a:spLocks noGrp="1"/>
          </p:cNvSpPr>
          <p:nvPr>
            <p:ph type="ctrTitle"/>
          </p:nvPr>
        </p:nvSpPr>
        <p:spPr>
          <a:xfrm>
            <a:off x="797467" y="585605"/>
            <a:ext cx="10962800" cy="2899600"/>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just" rtl="0">
              <a:lnSpc>
                <a:spcPct val="100000"/>
              </a:lnSpc>
              <a:spcBef>
                <a:spcPts val="0"/>
              </a:spcBef>
              <a:spcAft>
                <a:spcPts val="0"/>
              </a:spcAft>
              <a:buSzPts val="4200"/>
              <a:buNone/>
            </a:pPr>
            <a:r>
              <a:rPr lang="en" sz="4000" b="1"/>
              <a:t>Joint CHED - DepEd Memorandum Order on the Policies and Guidelines on the Deployment of Pre-service Teachers for Field Study and Teaching Internship</a:t>
            </a:r>
            <a:endParaRPr sz="4000" b="1"/>
          </a:p>
        </p:txBody>
      </p:sp>
      <p:sp>
        <p:nvSpPr>
          <p:cNvPr id="86" name="Google Shape;86;p2"/>
          <p:cNvSpPr txBox="1">
            <a:spLocks noGrp="1"/>
          </p:cNvSpPr>
          <p:nvPr>
            <p:ph type="subTitle" idx="1"/>
          </p:nvPr>
        </p:nvSpPr>
        <p:spPr>
          <a:xfrm>
            <a:off x="797451" y="3621217"/>
            <a:ext cx="10962800" cy="5772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100000"/>
              </a:lnSpc>
              <a:spcBef>
                <a:spcPts val="0"/>
              </a:spcBef>
              <a:spcAft>
                <a:spcPts val="0"/>
              </a:spcAft>
              <a:buSzPts val="2100"/>
              <a:buNone/>
            </a:pPr>
            <a:r>
              <a:rPr lang="en" sz="2667"/>
              <a:t>22 October  2021</a:t>
            </a:r>
            <a:endParaRPr sz="2667"/>
          </a:p>
        </p:txBody>
      </p:sp>
      <p:grpSp>
        <p:nvGrpSpPr>
          <p:cNvPr id="87" name="Google Shape;87;p2"/>
          <p:cNvGrpSpPr/>
          <p:nvPr/>
        </p:nvGrpSpPr>
        <p:grpSpPr>
          <a:xfrm>
            <a:off x="983234" y="5205299"/>
            <a:ext cx="4926500" cy="887335"/>
            <a:chOff x="737425" y="3903974"/>
            <a:chExt cx="3694875" cy="665501"/>
          </a:xfrm>
        </p:grpSpPr>
        <p:pic>
          <p:nvPicPr>
            <p:cNvPr id="88" name="Google Shape;88;p2"/>
            <p:cNvPicPr preferRelativeResize="0"/>
            <p:nvPr/>
          </p:nvPicPr>
          <p:blipFill rotWithShape="1">
            <a:blip r:embed="rId3">
              <a:alphaModFix/>
            </a:blip>
            <a:srcRect l="6775" r="6130"/>
            <a:stretch/>
          </p:blipFill>
          <p:spPr>
            <a:xfrm>
              <a:off x="737425" y="3903975"/>
              <a:ext cx="695550" cy="665500"/>
            </a:xfrm>
            <a:prstGeom prst="rect">
              <a:avLst/>
            </a:prstGeom>
            <a:noFill/>
            <a:ln>
              <a:noFill/>
            </a:ln>
            <a:effectLst>
              <a:outerShdw blurRad="57150" dist="19050" dir="5400000" algn="bl" rotWithShape="0">
                <a:srgbClr val="000000">
                  <a:alpha val="49803"/>
                </a:srgbClr>
              </a:outerShdw>
              <a:reflection endPos="30000" dist="38100" dir="5400000" fadeDir="5400012" sy="-100000" algn="bl" rotWithShape="0"/>
            </a:effectLst>
          </p:spPr>
        </p:pic>
        <p:pic>
          <p:nvPicPr>
            <p:cNvPr id="89" name="Google Shape;89;p2" descr="See the source image"/>
            <p:cNvPicPr preferRelativeResize="0"/>
            <p:nvPr/>
          </p:nvPicPr>
          <p:blipFill rotWithShape="1">
            <a:blip r:embed="rId4">
              <a:alphaModFix/>
            </a:blip>
            <a:srcRect/>
            <a:stretch/>
          </p:blipFill>
          <p:spPr>
            <a:xfrm>
              <a:off x="3051475" y="3903975"/>
              <a:ext cx="665500" cy="665500"/>
            </a:xfrm>
            <a:prstGeom prst="rect">
              <a:avLst/>
            </a:prstGeom>
            <a:noFill/>
            <a:ln>
              <a:noFill/>
            </a:ln>
            <a:effectLst>
              <a:reflection endPos="30000" dist="38100" dir="5400000" fadeDir="5400012" sy="-100000" algn="bl" rotWithShape="0"/>
            </a:effectLst>
          </p:spPr>
        </p:pic>
        <p:pic>
          <p:nvPicPr>
            <p:cNvPr id="90" name="Google Shape;90;p2"/>
            <p:cNvPicPr preferRelativeResize="0"/>
            <p:nvPr/>
          </p:nvPicPr>
          <p:blipFill rotWithShape="1">
            <a:blip r:embed="rId5">
              <a:alphaModFix/>
            </a:blip>
            <a:srcRect/>
            <a:stretch/>
          </p:blipFill>
          <p:spPr>
            <a:xfrm>
              <a:off x="3766800" y="3903974"/>
              <a:ext cx="665500" cy="665500"/>
            </a:xfrm>
            <a:prstGeom prst="rect">
              <a:avLst/>
            </a:prstGeom>
            <a:noFill/>
            <a:ln>
              <a:noFill/>
            </a:ln>
            <a:effectLst>
              <a:reflection endPos="30000" dist="38100" dir="5400000" fadeDir="5400012" sy="-100000" algn="bl" rotWithShape="0"/>
            </a:effectLst>
          </p:spPr>
        </p:pic>
        <p:pic>
          <p:nvPicPr>
            <p:cNvPr id="91" name="Google Shape;91;p2"/>
            <p:cNvPicPr preferRelativeResize="0"/>
            <p:nvPr/>
          </p:nvPicPr>
          <p:blipFill rotWithShape="1">
            <a:blip r:embed="rId6">
              <a:alphaModFix/>
            </a:blip>
            <a:srcRect/>
            <a:stretch/>
          </p:blipFill>
          <p:spPr>
            <a:xfrm>
              <a:off x="1497600" y="3903974"/>
              <a:ext cx="1509050" cy="665500"/>
            </a:xfrm>
            <a:prstGeom prst="rect">
              <a:avLst/>
            </a:prstGeom>
            <a:noFill/>
            <a:ln>
              <a:noFill/>
            </a:ln>
            <a:effectLst>
              <a:reflection endPos="30000" dist="38100" dir="5400000" fadeDir="5400012" sy="-100000" algn="bl" rotWithShape="0"/>
            </a:effectLst>
          </p:spPr>
        </p:pic>
      </p:grpSp>
    </p:spTree>
    <p:extLst>
      <p:ext uri="{BB962C8B-B14F-4D97-AF65-F5344CB8AC3E}">
        <p14:creationId xmlns:p14="http://schemas.microsoft.com/office/powerpoint/2010/main" val="194902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Google Shape;382;gf9b455c846_0_46"/>
          <p:cNvSpPr txBox="1">
            <a:spLocks noGrp="1"/>
          </p:cNvSpPr>
          <p:nvPr>
            <p:ph type="title"/>
          </p:nvPr>
        </p:nvSpPr>
        <p:spPr>
          <a:xfrm>
            <a:off x="415600" y="343467"/>
            <a:ext cx="11360800" cy="8104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100000"/>
              </a:lnSpc>
              <a:spcBef>
                <a:spcPts val="0"/>
              </a:spcBef>
              <a:spcAft>
                <a:spcPts val="0"/>
              </a:spcAft>
              <a:buSzPts val="3000"/>
              <a:buNone/>
            </a:pPr>
            <a:r>
              <a:rPr lang="en" sz="3733" b="1"/>
              <a:t>IV. Delivery of Experiential Learning Courses - </a:t>
            </a:r>
            <a:r>
              <a:rPr lang="en" sz="3733" b="1">
                <a:solidFill>
                  <a:schemeClr val="accent4"/>
                </a:solidFill>
              </a:rPr>
              <a:t>TI</a:t>
            </a:r>
            <a:endParaRPr b="1"/>
          </a:p>
        </p:txBody>
      </p:sp>
      <p:graphicFrame>
        <p:nvGraphicFramePr>
          <p:cNvPr id="383" name="Google Shape;383;gf9b455c846_0_46"/>
          <p:cNvGraphicFramePr/>
          <p:nvPr/>
        </p:nvGraphicFramePr>
        <p:xfrm>
          <a:off x="891867" y="2136700"/>
          <a:ext cx="9928800" cy="3134698"/>
        </p:xfrm>
        <a:graphic>
          <a:graphicData uri="http://schemas.openxmlformats.org/drawingml/2006/table">
            <a:tbl>
              <a:tblPr>
                <a:noFill/>
              </a:tblPr>
              <a:tblGrid>
                <a:gridCol w="3776667">
                  <a:extLst>
                    <a:ext uri="{9D8B030D-6E8A-4147-A177-3AD203B41FA5}">
                      <a16:colId xmlns:a16="http://schemas.microsoft.com/office/drawing/2014/main" val="20000"/>
                    </a:ext>
                  </a:extLst>
                </a:gridCol>
                <a:gridCol w="6152133">
                  <a:extLst>
                    <a:ext uri="{9D8B030D-6E8A-4147-A177-3AD203B41FA5}">
                      <a16:colId xmlns:a16="http://schemas.microsoft.com/office/drawing/2014/main" val="20001"/>
                    </a:ext>
                  </a:extLst>
                </a:gridCol>
              </a:tblGrid>
              <a:tr h="819573">
                <a:tc>
                  <a:txBody>
                    <a:bodyPr/>
                    <a:lstStyle/>
                    <a:p>
                      <a:pPr marL="0" marR="0" lvl="0" indent="0" algn="ctr" rtl="0">
                        <a:lnSpc>
                          <a:spcPct val="100000"/>
                        </a:lnSpc>
                        <a:spcBef>
                          <a:spcPts val="0"/>
                        </a:spcBef>
                        <a:spcAft>
                          <a:spcPts val="0"/>
                        </a:spcAft>
                        <a:buClr>
                          <a:srgbClr val="000000"/>
                        </a:buClr>
                        <a:buSzPts val="1200"/>
                        <a:buFont typeface="Arial"/>
                        <a:buNone/>
                      </a:pPr>
                      <a:r>
                        <a:rPr lang="en" sz="2100" b="1" u="none" strike="noStrike" cap="none"/>
                        <a:t>Teaching-Learning Activities</a:t>
                      </a:r>
                      <a:endParaRPr sz="2100" b="1" u="none" strike="noStrike" cap="none"/>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 sz="2100" b="1" u="none" strike="noStrike" cap="none"/>
                        <a:t>Teaching Internship</a:t>
                      </a:r>
                      <a:endParaRPr sz="2100" b="1" u="none" strike="noStrike" cap="none"/>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315125">
                <a:tc>
                  <a:txBody>
                    <a:bodyPr/>
                    <a:lstStyle/>
                    <a:p>
                      <a:pPr marL="0" marR="0" lvl="0" indent="0" algn="just" rtl="0">
                        <a:lnSpc>
                          <a:spcPct val="100000"/>
                        </a:lnSpc>
                        <a:spcBef>
                          <a:spcPts val="0"/>
                        </a:spcBef>
                        <a:spcAft>
                          <a:spcPts val="0"/>
                        </a:spcAft>
                        <a:buNone/>
                      </a:pPr>
                      <a:r>
                        <a:rPr lang="en" sz="2100" b="1"/>
                        <a:t>  10. </a:t>
                      </a:r>
                      <a:r>
                        <a:rPr lang="en" sz="2100" b="1" u="none" strike="noStrike" cap="none"/>
                        <a:t>Portfolio</a:t>
                      </a:r>
                      <a:endParaRPr sz="2100" b="1" u="none" strike="noStrike" cap="none"/>
                    </a:p>
                    <a:p>
                      <a:pPr marL="165100" marR="0" lvl="0" indent="0" algn="just" rtl="0">
                        <a:lnSpc>
                          <a:spcPct val="100000"/>
                        </a:lnSpc>
                        <a:spcBef>
                          <a:spcPts val="1200"/>
                        </a:spcBef>
                        <a:spcAft>
                          <a:spcPts val="0"/>
                        </a:spcAft>
                        <a:buClr>
                          <a:srgbClr val="000000"/>
                        </a:buClr>
                        <a:buSzPts val="1100"/>
                        <a:buFont typeface="Arial"/>
                        <a:buNone/>
                      </a:pPr>
                      <a:endParaRPr sz="2100" b="1" u="none" strike="noStrike" cap="none"/>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457200" marR="0" lvl="1" indent="-282575" algn="just" rtl="0">
                        <a:lnSpc>
                          <a:spcPct val="115000"/>
                        </a:lnSpc>
                        <a:spcBef>
                          <a:spcPts val="0"/>
                        </a:spcBef>
                        <a:spcAft>
                          <a:spcPts val="0"/>
                        </a:spcAft>
                        <a:buClr>
                          <a:srgbClr val="000000"/>
                        </a:buClr>
                        <a:buSzPts val="1600"/>
                        <a:buFont typeface="Arial"/>
                        <a:buAutoNum type="alphaLcPeriod"/>
                      </a:pPr>
                      <a:r>
                        <a:rPr lang="en" sz="2100" u="none" strike="noStrike" cap="none"/>
                        <a:t>Preparing </a:t>
                      </a:r>
                      <a:r>
                        <a:rPr lang="en" sz="2100"/>
                        <a:t>a</a:t>
                      </a:r>
                      <a:r>
                        <a:rPr lang="en" sz="2100" u="none" strike="noStrike" cap="none"/>
                        <a:t> portfolio of various teaching-learning experiences and processes. This is to give emphasis on the process rather than output. </a:t>
                      </a:r>
                      <a:endParaRPr sz="2100" u="none" strike="noStrike" cap="none"/>
                    </a:p>
                    <a:p>
                      <a:pPr marL="6985" marR="0" lvl="0" indent="0" algn="just" rtl="0">
                        <a:lnSpc>
                          <a:spcPct val="100000"/>
                        </a:lnSpc>
                        <a:spcBef>
                          <a:spcPts val="0"/>
                        </a:spcBef>
                        <a:spcAft>
                          <a:spcPts val="0"/>
                        </a:spcAft>
                        <a:buClr>
                          <a:srgbClr val="000000"/>
                        </a:buClr>
                        <a:buSzPts val="1100"/>
                        <a:buFont typeface="Arial"/>
                        <a:buNone/>
                      </a:pPr>
                      <a:endParaRPr sz="2100" u="none" strike="noStrike" cap="none"/>
                    </a:p>
                    <a:p>
                      <a:pPr marL="6985" marR="0" lvl="0" indent="0" algn="just" rtl="0">
                        <a:lnSpc>
                          <a:spcPct val="100000"/>
                        </a:lnSpc>
                        <a:spcBef>
                          <a:spcPts val="0"/>
                        </a:spcBef>
                        <a:spcAft>
                          <a:spcPts val="0"/>
                        </a:spcAft>
                        <a:buClr>
                          <a:srgbClr val="000000"/>
                        </a:buClr>
                        <a:buSzPts val="1100"/>
                        <a:buFont typeface="Arial"/>
                        <a:buNone/>
                      </a:pPr>
                      <a:endParaRPr sz="2100" u="none" strike="noStrike" cap="none"/>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29456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87"/>
        <p:cNvGrpSpPr/>
        <p:nvPr/>
      </p:nvGrpSpPr>
      <p:grpSpPr>
        <a:xfrm>
          <a:off x="0" y="0"/>
          <a:ext cx="0" cy="0"/>
          <a:chOff x="0" y="0"/>
          <a:chExt cx="0" cy="0"/>
        </a:xfrm>
      </p:grpSpPr>
      <p:graphicFrame>
        <p:nvGraphicFramePr>
          <p:cNvPr id="388" name="Google Shape;388;gf9b455c846_0_51"/>
          <p:cNvGraphicFramePr/>
          <p:nvPr/>
        </p:nvGraphicFramePr>
        <p:xfrm>
          <a:off x="508000" y="42333"/>
          <a:ext cx="11360800" cy="6738528"/>
        </p:xfrm>
        <a:graphic>
          <a:graphicData uri="http://schemas.openxmlformats.org/drawingml/2006/table">
            <a:tbl>
              <a:tblPr>
                <a:noFill/>
              </a:tblPr>
              <a:tblGrid>
                <a:gridCol w="11360800">
                  <a:extLst>
                    <a:ext uri="{9D8B030D-6E8A-4147-A177-3AD203B41FA5}">
                      <a16:colId xmlns:a16="http://schemas.microsoft.com/office/drawing/2014/main" val="20000"/>
                    </a:ext>
                  </a:extLst>
                </a:gridCol>
              </a:tblGrid>
              <a:tr h="677833">
                <a:tc>
                  <a:txBody>
                    <a:bodyPr/>
                    <a:lstStyle/>
                    <a:p>
                      <a:pPr marL="0" marR="0" lvl="0" indent="0" algn="ctr" rtl="0">
                        <a:lnSpc>
                          <a:spcPct val="100000"/>
                        </a:lnSpc>
                        <a:spcBef>
                          <a:spcPts val="0"/>
                        </a:spcBef>
                        <a:spcAft>
                          <a:spcPts val="0"/>
                        </a:spcAft>
                        <a:buClr>
                          <a:srgbClr val="000000"/>
                        </a:buClr>
                        <a:buSzPts val="1300"/>
                        <a:buFont typeface="Arial"/>
                        <a:buNone/>
                      </a:pPr>
                      <a:r>
                        <a:rPr lang="en" sz="2100" b="1" u="none" strike="noStrike" cap="none"/>
                        <a:t>Teaching Internship Portfolio</a:t>
                      </a:r>
                      <a:endParaRPr sz="2100" b="1" u="none" strike="noStrike" cap="none"/>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060695">
                <a:tc>
                  <a:txBody>
                    <a:bodyPr/>
                    <a:lstStyle/>
                    <a:p>
                      <a:pPr marL="6985" marR="0" lvl="0" indent="0" algn="just" rtl="0">
                        <a:lnSpc>
                          <a:spcPct val="100000"/>
                        </a:lnSpc>
                        <a:spcBef>
                          <a:spcPts val="0"/>
                        </a:spcBef>
                        <a:spcAft>
                          <a:spcPts val="0"/>
                        </a:spcAft>
                        <a:buClr>
                          <a:srgbClr val="000000"/>
                        </a:buClr>
                        <a:buSzPts val="1200"/>
                        <a:buFont typeface="Arial"/>
                        <a:buNone/>
                      </a:pPr>
                      <a:r>
                        <a:rPr lang="en" sz="1700" u="none" strike="noStrike" cap="none" dirty="0"/>
                        <a:t>Note:</a:t>
                      </a:r>
                      <a:endParaRPr sz="1700" u="none" strike="noStrike" cap="none" dirty="0"/>
                    </a:p>
                    <a:p>
                      <a:pPr marL="6985" marR="0" lvl="0" indent="0" algn="just" rtl="0">
                        <a:lnSpc>
                          <a:spcPct val="100000"/>
                        </a:lnSpc>
                        <a:spcBef>
                          <a:spcPts val="0"/>
                        </a:spcBef>
                        <a:spcAft>
                          <a:spcPts val="0"/>
                        </a:spcAft>
                        <a:buClr>
                          <a:srgbClr val="000000"/>
                        </a:buClr>
                        <a:buSzPts val="1200"/>
                        <a:buFont typeface="Arial"/>
                        <a:buNone/>
                      </a:pPr>
                      <a:r>
                        <a:rPr lang="en" sz="1700" u="none" strike="noStrike" cap="none" dirty="0"/>
                        <a:t>The portfolio must show the practice teacher’s developmental experiences in the Philippine Professional Standards for Teachers domains. The following are the suggested contents for the portfolio for teaching internship:</a:t>
                      </a:r>
                      <a:endParaRPr sz="1700" u="none" strike="noStrike" cap="none" dirty="0"/>
                    </a:p>
                    <a:p>
                      <a:pPr marL="6985" marR="0" lvl="0" indent="0" algn="just" rtl="0">
                        <a:lnSpc>
                          <a:spcPct val="100000"/>
                        </a:lnSpc>
                        <a:spcBef>
                          <a:spcPts val="0"/>
                        </a:spcBef>
                        <a:spcAft>
                          <a:spcPts val="0"/>
                        </a:spcAft>
                        <a:buClr>
                          <a:srgbClr val="000000"/>
                        </a:buClr>
                        <a:buSzPts val="1200"/>
                        <a:buFont typeface="Arial"/>
                        <a:buNone/>
                      </a:pPr>
                      <a:endParaRPr sz="1700" u="none" strike="noStrike" cap="none" dirty="0"/>
                    </a:p>
                    <a:p>
                      <a:pPr marL="367030" marR="0" lvl="0" indent="-352425" algn="just" rtl="0">
                        <a:lnSpc>
                          <a:spcPct val="115000"/>
                        </a:lnSpc>
                        <a:spcBef>
                          <a:spcPts val="0"/>
                        </a:spcBef>
                        <a:spcAft>
                          <a:spcPts val="0"/>
                        </a:spcAft>
                        <a:buClr>
                          <a:srgbClr val="000000"/>
                        </a:buClr>
                        <a:buSzPts val="1300"/>
                        <a:buFont typeface="Noto Sans Symbols"/>
                        <a:buChar char="●"/>
                      </a:pPr>
                      <a:r>
                        <a:rPr lang="en" sz="1700" dirty="0"/>
                        <a:t>Title (creative and contextualized by the PT)</a:t>
                      </a:r>
                      <a:endParaRPr sz="1700" dirty="0"/>
                    </a:p>
                    <a:p>
                      <a:pPr marL="367030" marR="0" lvl="0" indent="-352425" algn="just" rtl="0">
                        <a:lnSpc>
                          <a:spcPct val="115000"/>
                        </a:lnSpc>
                        <a:spcBef>
                          <a:spcPts val="0"/>
                        </a:spcBef>
                        <a:spcAft>
                          <a:spcPts val="0"/>
                        </a:spcAft>
                        <a:buClr>
                          <a:srgbClr val="000000"/>
                        </a:buClr>
                        <a:buSzPts val="1300"/>
                        <a:buFont typeface="Noto Sans Symbols"/>
                        <a:buChar char="●"/>
                      </a:pPr>
                      <a:r>
                        <a:rPr lang="en" sz="1700" u="none" strike="noStrike" cap="none" dirty="0"/>
                        <a:t>Introduction</a:t>
                      </a:r>
                      <a:endParaRPr sz="1700" u="none" strike="noStrike" cap="none" dirty="0">
                        <a:latin typeface="Calibri"/>
                        <a:ea typeface="Calibri"/>
                        <a:cs typeface="Calibri"/>
                        <a:sym typeface="Calibri"/>
                      </a:endParaRPr>
                    </a:p>
                    <a:p>
                      <a:pPr marL="367030" marR="0" lvl="0" indent="-352425" algn="just" rtl="0">
                        <a:lnSpc>
                          <a:spcPct val="115000"/>
                        </a:lnSpc>
                        <a:spcBef>
                          <a:spcPts val="0"/>
                        </a:spcBef>
                        <a:spcAft>
                          <a:spcPts val="0"/>
                        </a:spcAft>
                        <a:buClr>
                          <a:srgbClr val="000000"/>
                        </a:buClr>
                        <a:buSzPts val="1300"/>
                        <a:buFont typeface="Noto Sans Symbols"/>
                        <a:buChar char="●"/>
                      </a:pPr>
                      <a:r>
                        <a:rPr lang="en" sz="1700" u="none" strike="noStrike" cap="none" dirty="0"/>
                        <a:t>Acknowledgements</a:t>
                      </a:r>
                      <a:endParaRPr sz="1700" u="none" strike="noStrike" cap="none" dirty="0">
                        <a:latin typeface="Calibri"/>
                        <a:ea typeface="Calibri"/>
                        <a:cs typeface="Calibri"/>
                        <a:sym typeface="Calibri"/>
                      </a:endParaRPr>
                    </a:p>
                    <a:p>
                      <a:pPr marL="367030" marR="0" lvl="0" indent="-352425" algn="just" rtl="0">
                        <a:lnSpc>
                          <a:spcPct val="115000"/>
                        </a:lnSpc>
                        <a:spcBef>
                          <a:spcPts val="0"/>
                        </a:spcBef>
                        <a:spcAft>
                          <a:spcPts val="0"/>
                        </a:spcAft>
                        <a:buClr>
                          <a:srgbClr val="000000"/>
                        </a:buClr>
                        <a:buSzPts val="1300"/>
                        <a:buFont typeface="Noto Sans Symbols"/>
                        <a:buChar char="●"/>
                      </a:pPr>
                      <a:r>
                        <a:rPr lang="en" sz="1700" u="none" strike="noStrike" cap="none" dirty="0"/>
                        <a:t>Curriculum Vitae of the PT</a:t>
                      </a:r>
                      <a:endParaRPr sz="1700" u="none" strike="noStrike" cap="none" dirty="0">
                        <a:latin typeface="Calibri"/>
                        <a:ea typeface="Calibri"/>
                        <a:cs typeface="Calibri"/>
                        <a:sym typeface="Calibri"/>
                      </a:endParaRPr>
                    </a:p>
                    <a:p>
                      <a:pPr marL="367030" marR="0" lvl="0" indent="-352425" algn="just" rtl="0">
                        <a:lnSpc>
                          <a:spcPct val="115000"/>
                        </a:lnSpc>
                        <a:spcBef>
                          <a:spcPts val="0"/>
                        </a:spcBef>
                        <a:spcAft>
                          <a:spcPts val="0"/>
                        </a:spcAft>
                        <a:buClr>
                          <a:srgbClr val="000000"/>
                        </a:buClr>
                        <a:buSzPts val="1300"/>
                        <a:buFont typeface="Noto Sans Symbols"/>
                        <a:buChar char="●"/>
                      </a:pPr>
                      <a:r>
                        <a:rPr lang="en" sz="1700" u="none" strike="noStrike" cap="none" dirty="0"/>
                        <a:t>Certificate of Completion (360 hours)</a:t>
                      </a:r>
                      <a:endParaRPr sz="1700" u="none" strike="noStrike" cap="none" dirty="0">
                        <a:latin typeface="Calibri"/>
                        <a:ea typeface="Calibri"/>
                        <a:cs typeface="Calibri"/>
                        <a:sym typeface="Calibri"/>
                      </a:endParaRPr>
                    </a:p>
                    <a:p>
                      <a:pPr marL="367030" marR="0" lvl="0" indent="-352425" algn="just" rtl="0">
                        <a:lnSpc>
                          <a:spcPct val="115000"/>
                        </a:lnSpc>
                        <a:spcBef>
                          <a:spcPts val="0"/>
                        </a:spcBef>
                        <a:spcAft>
                          <a:spcPts val="0"/>
                        </a:spcAft>
                        <a:buClr>
                          <a:srgbClr val="000000"/>
                        </a:buClr>
                        <a:buSzPts val="1300"/>
                        <a:buFont typeface="Noto Sans Symbols"/>
                        <a:buChar char="●"/>
                      </a:pPr>
                      <a:r>
                        <a:rPr lang="en" sz="1700" u="none" strike="noStrike" cap="none" dirty="0"/>
                        <a:t>Professional readings</a:t>
                      </a:r>
                      <a:endParaRPr sz="1700" u="none" strike="noStrike" cap="none" dirty="0">
                        <a:latin typeface="Calibri"/>
                        <a:ea typeface="Calibri"/>
                        <a:cs typeface="Calibri"/>
                        <a:sym typeface="Calibri"/>
                      </a:endParaRPr>
                    </a:p>
                    <a:p>
                      <a:pPr marL="367030" marR="0" lvl="0" indent="-352425" algn="just" rtl="0">
                        <a:lnSpc>
                          <a:spcPct val="115000"/>
                        </a:lnSpc>
                        <a:spcBef>
                          <a:spcPts val="0"/>
                        </a:spcBef>
                        <a:spcAft>
                          <a:spcPts val="0"/>
                        </a:spcAft>
                        <a:buClr>
                          <a:srgbClr val="000000"/>
                        </a:buClr>
                        <a:buSzPts val="1300"/>
                        <a:buFont typeface="Noto Sans Symbols"/>
                        <a:buChar char="●"/>
                      </a:pPr>
                      <a:r>
                        <a:rPr lang="en" sz="1700" u="none" strike="noStrike" cap="none" dirty="0"/>
                        <a:t>Weekly Journals</a:t>
                      </a:r>
                      <a:endParaRPr sz="1700" u="none" strike="noStrike" cap="none" dirty="0">
                        <a:latin typeface="Calibri"/>
                        <a:ea typeface="Calibri"/>
                        <a:cs typeface="Calibri"/>
                        <a:sym typeface="Calibri"/>
                      </a:endParaRPr>
                    </a:p>
                    <a:p>
                      <a:pPr marL="367030" marR="0" lvl="0" indent="-352425" algn="just" rtl="0">
                        <a:lnSpc>
                          <a:spcPct val="115000"/>
                        </a:lnSpc>
                        <a:spcBef>
                          <a:spcPts val="0"/>
                        </a:spcBef>
                        <a:spcAft>
                          <a:spcPts val="0"/>
                        </a:spcAft>
                        <a:buClr>
                          <a:srgbClr val="000000"/>
                        </a:buClr>
                        <a:buSzPts val="1300"/>
                        <a:buFont typeface="Noto Sans Symbols"/>
                        <a:buChar char="●"/>
                      </a:pPr>
                      <a:r>
                        <a:rPr lang="en" sz="1700" u="none" strike="noStrike" cap="none" dirty="0"/>
                        <a:t>Experiences and Reflections on the Philippine Professional Standards for Teachers (PPST) domains</a:t>
                      </a:r>
                      <a:endParaRPr sz="1700" u="none" strike="noStrike" cap="none" dirty="0">
                        <a:latin typeface="Calibri"/>
                        <a:ea typeface="Calibri"/>
                        <a:cs typeface="Calibri"/>
                        <a:sym typeface="Calibri"/>
                      </a:endParaRPr>
                    </a:p>
                    <a:p>
                      <a:pPr marL="457200" marR="0" lvl="1" indent="-262890" algn="just" rtl="0">
                        <a:lnSpc>
                          <a:spcPct val="115000"/>
                        </a:lnSpc>
                        <a:spcBef>
                          <a:spcPts val="0"/>
                        </a:spcBef>
                        <a:spcAft>
                          <a:spcPts val="0"/>
                        </a:spcAft>
                        <a:buClr>
                          <a:srgbClr val="000000"/>
                        </a:buClr>
                        <a:buSzPts val="1300"/>
                        <a:buFont typeface="Courier New"/>
                        <a:buChar char="o"/>
                      </a:pPr>
                      <a:r>
                        <a:rPr lang="en" sz="1700" u="none" strike="noStrike" cap="none" dirty="0"/>
                        <a:t>Domain 1, Content Knowledge and Pedagogy</a:t>
                      </a:r>
                      <a:endParaRPr sz="1700" u="none" strike="noStrike" cap="none" dirty="0">
                        <a:latin typeface="Calibri"/>
                        <a:ea typeface="Calibri"/>
                        <a:cs typeface="Calibri"/>
                        <a:sym typeface="Calibri"/>
                      </a:endParaRPr>
                    </a:p>
                    <a:p>
                      <a:pPr marL="457200" marR="0" lvl="1" indent="-262890" algn="just" rtl="0">
                        <a:lnSpc>
                          <a:spcPct val="115000"/>
                        </a:lnSpc>
                        <a:spcBef>
                          <a:spcPts val="0"/>
                        </a:spcBef>
                        <a:spcAft>
                          <a:spcPts val="0"/>
                        </a:spcAft>
                        <a:buClr>
                          <a:srgbClr val="000000"/>
                        </a:buClr>
                        <a:buSzPts val="1300"/>
                        <a:buFont typeface="Courier New"/>
                        <a:buChar char="o"/>
                      </a:pPr>
                      <a:r>
                        <a:rPr lang="en" sz="1700" u="none" strike="noStrike" cap="none" dirty="0"/>
                        <a:t>Domain 2, Learning Environment</a:t>
                      </a:r>
                      <a:endParaRPr sz="1700" u="none" strike="noStrike" cap="none" dirty="0">
                        <a:latin typeface="Calibri"/>
                        <a:ea typeface="Calibri"/>
                        <a:cs typeface="Calibri"/>
                        <a:sym typeface="Calibri"/>
                      </a:endParaRPr>
                    </a:p>
                    <a:p>
                      <a:pPr marL="457200" marR="0" lvl="1" indent="-262890" algn="just" rtl="0">
                        <a:lnSpc>
                          <a:spcPct val="115000"/>
                        </a:lnSpc>
                        <a:spcBef>
                          <a:spcPts val="0"/>
                        </a:spcBef>
                        <a:spcAft>
                          <a:spcPts val="0"/>
                        </a:spcAft>
                        <a:buClr>
                          <a:srgbClr val="000000"/>
                        </a:buClr>
                        <a:buSzPts val="1300"/>
                        <a:buFont typeface="Courier New"/>
                        <a:buChar char="o"/>
                      </a:pPr>
                      <a:r>
                        <a:rPr lang="en" sz="1700" u="none" strike="noStrike" cap="none" dirty="0"/>
                        <a:t>Domain 3, Diversity of Learners</a:t>
                      </a:r>
                      <a:endParaRPr sz="1700" u="none" strike="noStrike" cap="none" dirty="0">
                        <a:latin typeface="Calibri"/>
                        <a:ea typeface="Calibri"/>
                        <a:cs typeface="Calibri"/>
                        <a:sym typeface="Calibri"/>
                      </a:endParaRPr>
                    </a:p>
                    <a:p>
                      <a:pPr marL="457200" marR="0" lvl="1" indent="-262890" algn="just" rtl="0">
                        <a:lnSpc>
                          <a:spcPct val="115000"/>
                        </a:lnSpc>
                        <a:spcBef>
                          <a:spcPts val="0"/>
                        </a:spcBef>
                        <a:spcAft>
                          <a:spcPts val="0"/>
                        </a:spcAft>
                        <a:buClr>
                          <a:srgbClr val="000000"/>
                        </a:buClr>
                        <a:buSzPts val="1300"/>
                        <a:buFont typeface="Courier New"/>
                        <a:buChar char="o"/>
                      </a:pPr>
                      <a:r>
                        <a:rPr lang="en" sz="1700" u="none" strike="noStrike" cap="none" dirty="0"/>
                        <a:t>Domain 4, Curriculum and Planning</a:t>
                      </a:r>
                      <a:endParaRPr sz="1700" u="none" strike="noStrike" cap="none" dirty="0">
                        <a:latin typeface="Calibri"/>
                        <a:ea typeface="Calibri"/>
                        <a:cs typeface="Calibri"/>
                        <a:sym typeface="Calibri"/>
                      </a:endParaRPr>
                    </a:p>
                    <a:p>
                      <a:pPr marL="457200" marR="0" lvl="1" indent="-262890" algn="just" rtl="0">
                        <a:lnSpc>
                          <a:spcPct val="115000"/>
                        </a:lnSpc>
                        <a:spcBef>
                          <a:spcPts val="0"/>
                        </a:spcBef>
                        <a:spcAft>
                          <a:spcPts val="0"/>
                        </a:spcAft>
                        <a:buClr>
                          <a:srgbClr val="000000"/>
                        </a:buClr>
                        <a:buSzPts val="1300"/>
                        <a:buFont typeface="Courier New"/>
                        <a:buChar char="o"/>
                      </a:pPr>
                      <a:r>
                        <a:rPr lang="en" sz="1700" u="none" strike="noStrike" cap="none" dirty="0"/>
                        <a:t>Domain 5, Assessment and Reporting</a:t>
                      </a:r>
                      <a:endParaRPr sz="1700" u="none" strike="noStrike" cap="none" dirty="0">
                        <a:latin typeface="Calibri"/>
                        <a:ea typeface="Calibri"/>
                        <a:cs typeface="Calibri"/>
                        <a:sym typeface="Calibri"/>
                      </a:endParaRPr>
                    </a:p>
                    <a:p>
                      <a:pPr marL="457200" marR="0" lvl="1" indent="-262890" algn="just" rtl="0">
                        <a:lnSpc>
                          <a:spcPct val="115000"/>
                        </a:lnSpc>
                        <a:spcBef>
                          <a:spcPts val="0"/>
                        </a:spcBef>
                        <a:spcAft>
                          <a:spcPts val="0"/>
                        </a:spcAft>
                        <a:buClr>
                          <a:srgbClr val="000000"/>
                        </a:buClr>
                        <a:buSzPts val="1300"/>
                        <a:buFont typeface="Courier New"/>
                        <a:buChar char="o"/>
                      </a:pPr>
                      <a:r>
                        <a:rPr lang="en" sz="1700" u="none" strike="noStrike" cap="none" dirty="0"/>
                        <a:t>Domain 6, Community Linkages and Professional Engagement</a:t>
                      </a:r>
                      <a:endParaRPr sz="1700" u="none" strike="noStrike" cap="none" dirty="0">
                        <a:latin typeface="Calibri"/>
                        <a:ea typeface="Calibri"/>
                        <a:cs typeface="Calibri"/>
                        <a:sym typeface="Calibri"/>
                      </a:endParaRPr>
                    </a:p>
                    <a:p>
                      <a:pPr marL="457200" marR="0" lvl="1" indent="-262890" algn="just" rtl="0">
                        <a:lnSpc>
                          <a:spcPct val="115000"/>
                        </a:lnSpc>
                        <a:spcBef>
                          <a:spcPts val="0"/>
                        </a:spcBef>
                        <a:spcAft>
                          <a:spcPts val="0"/>
                        </a:spcAft>
                        <a:buClr>
                          <a:srgbClr val="000000"/>
                        </a:buClr>
                        <a:buSzPts val="1300"/>
                        <a:buFont typeface="Courier New"/>
                        <a:buChar char="o"/>
                      </a:pPr>
                      <a:r>
                        <a:rPr lang="en" sz="1700" u="none" strike="noStrike" cap="none" dirty="0"/>
                        <a:t>Domain 7, Personal Growth and Professional Development</a:t>
                      </a:r>
                      <a:endParaRPr sz="1700" u="none" strike="noStrike" cap="none" dirty="0">
                        <a:latin typeface="Calibri"/>
                        <a:ea typeface="Calibri"/>
                        <a:cs typeface="Calibri"/>
                        <a:sym typeface="Calibri"/>
                      </a:endParaRPr>
                    </a:p>
                    <a:p>
                      <a:pPr marL="367030" marR="0" lvl="0" indent="-352425" algn="just" rtl="0">
                        <a:lnSpc>
                          <a:spcPct val="115000"/>
                        </a:lnSpc>
                        <a:spcBef>
                          <a:spcPts val="0"/>
                        </a:spcBef>
                        <a:spcAft>
                          <a:spcPts val="0"/>
                        </a:spcAft>
                        <a:buClr>
                          <a:srgbClr val="000000"/>
                        </a:buClr>
                        <a:buSzPts val="1300"/>
                        <a:buFont typeface="Noto Sans Symbols"/>
                        <a:buChar char="●"/>
                      </a:pPr>
                      <a:r>
                        <a:rPr lang="en" sz="1700" u="none" strike="noStrike" cap="none" dirty="0"/>
                        <a:t>Teaching Philosophy as a Beginning Teacher</a:t>
                      </a:r>
                      <a:endParaRPr sz="1700" u="none" strike="noStrike" cap="none" dirty="0"/>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16158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92"/>
        <p:cNvGrpSpPr/>
        <p:nvPr/>
      </p:nvGrpSpPr>
      <p:grpSpPr>
        <a:xfrm>
          <a:off x="0" y="0"/>
          <a:ext cx="0" cy="0"/>
          <a:chOff x="0" y="0"/>
          <a:chExt cx="0" cy="0"/>
        </a:xfrm>
      </p:grpSpPr>
      <p:sp>
        <p:nvSpPr>
          <p:cNvPr id="394" name="Google Shape;394;gf9b455c846_0_56"/>
          <p:cNvSpPr txBox="1">
            <a:spLocks noGrp="1"/>
          </p:cNvSpPr>
          <p:nvPr>
            <p:ph type="body" idx="1"/>
          </p:nvPr>
        </p:nvSpPr>
        <p:spPr>
          <a:xfrm>
            <a:off x="415600" y="505904"/>
            <a:ext cx="11360800" cy="44520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r>
              <a:rPr lang="en" sz="2400"/>
              <a:t>The conduct of teaching-learning activities in the experiential learning courses shall be informed by the Inter-agency Task Force for the Management of Emerging Infectious Diseases’ omnibus guidelines related to the community quarantine status of the areas where the HEIs and cooperating schools are located.  In the event that limited face-to-face classes will be allowed in certain areas, the minimum public health standards stipulated by the Department of Health (DOH) Administrative Order No. 2020-0015 shall be observed at all times.  </a:t>
            </a:r>
            <a:endParaRPr sz="2400"/>
          </a:p>
        </p:txBody>
      </p:sp>
    </p:spTree>
    <p:extLst>
      <p:ext uri="{BB962C8B-B14F-4D97-AF65-F5344CB8AC3E}">
        <p14:creationId xmlns:p14="http://schemas.microsoft.com/office/powerpoint/2010/main" val="1686651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sp>
        <p:nvSpPr>
          <p:cNvPr id="400" name="Google Shape;400;gf9b455c846_0_62"/>
          <p:cNvSpPr txBox="1">
            <a:spLocks noGrp="1"/>
          </p:cNvSpPr>
          <p:nvPr>
            <p:ph type="body" idx="1"/>
          </p:nvPr>
        </p:nvSpPr>
        <p:spPr>
          <a:xfrm>
            <a:off x="415600" y="722067"/>
            <a:ext cx="11360800" cy="44520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r>
              <a:rPr lang="en" sz="2400"/>
              <a:t>The following precautionary measures should be followed:</a:t>
            </a:r>
            <a:endParaRPr sz="2400"/>
          </a:p>
          <a:p>
            <a:pPr marL="609585" lvl="0" indent="-457189" algn="l" rtl="0">
              <a:spcBef>
                <a:spcPts val="0"/>
              </a:spcBef>
              <a:spcAft>
                <a:spcPts val="0"/>
              </a:spcAft>
              <a:buSzPts val="1800"/>
              <a:buAutoNum type="alphaLcPeriod"/>
            </a:pPr>
            <a:r>
              <a:rPr lang="en" sz="2400"/>
              <a:t>Reduced contact through physical distancing</a:t>
            </a:r>
            <a:endParaRPr sz="2400"/>
          </a:p>
          <a:p>
            <a:pPr marL="609585" lvl="0" indent="-457189" algn="l" rtl="0">
              <a:spcBef>
                <a:spcPts val="0"/>
              </a:spcBef>
              <a:spcAft>
                <a:spcPts val="0"/>
              </a:spcAft>
              <a:buSzPts val="1800"/>
              <a:buAutoNum type="alphaLcPeriod"/>
            </a:pPr>
            <a:r>
              <a:rPr lang="en" sz="2400"/>
              <a:t>Reduced transmission through appropriate use of personal protective equipment and other transmission control methods</a:t>
            </a:r>
            <a:endParaRPr sz="2400"/>
          </a:p>
          <a:p>
            <a:pPr marL="609585" lvl="0" indent="-457189" algn="l" rtl="0">
              <a:spcBef>
                <a:spcPts val="0"/>
              </a:spcBef>
              <a:spcAft>
                <a:spcPts val="0"/>
              </a:spcAft>
              <a:buSzPts val="1800"/>
              <a:buAutoNum type="alphaLcPeriod"/>
            </a:pPr>
            <a:r>
              <a:rPr lang="en" sz="2400"/>
              <a:t>Reduced duration of infection through timely detection, contact tracing, and isolation measures.</a:t>
            </a:r>
            <a:endParaRPr sz="2400"/>
          </a:p>
          <a:p>
            <a:pPr marL="0" lvl="0" indent="0" algn="l" rtl="0">
              <a:spcBef>
                <a:spcPts val="0"/>
              </a:spcBef>
              <a:spcAft>
                <a:spcPts val="0"/>
              </a:spcAft>
              <a:buNone/>
            </a:pPr>
            <a:r>
              <a:rPr lang="en" sz="2400"/>
              <a:t>FSSs and PTs, 18 years old and above, will be allowed to participate in limited face -to-face experiential learning classes provided that a consent of the parents/guardian, including the student, be secured by the HEI </a:t>
            </a:r>
            <a:endParaRPr sz="2400"/>
          </a:p>
          <a:p>
            <a:pPr marL="0" lvl="0" indent="0" algn="l" rtl="0">
              <a:spcBef>
                <a:spcPts val="0"/>
              </a:spcBef>
              <a:spcAft>
                <a:spcPts val="0"/>
              </a:spcAft>
              <a:buNone/>
            </a:pPr>
            <a:r>
              <a:rPr lang="en" sz="2400"/>
              <a:t>prior to the conduct of face-to-face experiential learning course. </a:t>
            </a:r>
            <a:endParaRPr sz="2400"/>
          </a:p>
        </p:txBody>
      </p:sp>
    </p:spTree>
    <p:extLst>
      <p:ext uri="{BB962C8B-B14F-4D97-AF65-F5344CB8AC3E}">
        <p14:creationId xmlns:p14="http://schemas.microsoft.com/office/powerpoint/2010/main" val="3900522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Google Shape;405;p31"/>
          <p:cNvSpPr txBox="1">
            <a:spLocks noGrp="1"/>
          </p:cNvSpPr>
          <p:nvPr>
            <p:ph type="title"/>
          </p:nvPr>
        </p:nvSpPr>
        <p:spPr>
          <a:xfrm>
            <a:off x="415600" y="343467"/>
            <a:ext cx="11360800" cy="8104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100000"/>
              </a:lnSpc>
              <a:spcBef>
                <a:spcPts val="0"/>
              </a:spcBef>
              <a:spcAft>
                <a:spcPts val="0"/>
              </a:spcAft>
              <a:buSzPts val="3000"/>
              <a:buNone/>
            </a:pPr>
            <a:r>
              <a:rPr lang="en" b="1"/>
              <a:t>V. Preparation Before Deployment</a:t>
            </a:r>
            <a:endParaRPr b="1"/>
          </a:p>
        </p:txBody>
      </p:sp>
      <p:sp>
        <p:nvSpPr>
          <p:cNvPr id="406" name="Google Shape;406;p31"/>
          <p:cNvSpPr txBox="1">
            <a:spLocks noGrp="1"/>
          </p:cNvSpPr>
          <p:nvPr>
            <p:ph type="body" idx="1"/>
          </p:nvPr>
        </p:nvSpPr>
        <p:spPr>
          <a:xfrm>
            <a:off x="415600" y="1131967"/>
            <a:ext cx="11303600" cy="53256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360671" algn="just" rtl="0">
              <a:lnSpc>
                <a:spcPct val="115000"/>
              </a:lnSpc>
              <a:spcBef>
                <a:spcPts val="0"/>
              </a:spcBef>
              <a:spcAft>
                <a:spcPts val="0"/>
              </a:spcAft>
              <a:buSzPts val="1400"/>
              <a:buNone/>
            </a:pPr>
            <a:r>
              <a:rPr lang="en" sz="2400">
                <a:solidFill>
                  <a:srgbClr val="000000"/>
                </a:solidFill>
                <a:latin typeface="Arial"/>
                <a:ea typeface="Arial"/>
                <a:cs typeface="Arial"/>
                <a:sym typeface="Arial"/>
              </a:rPr>
              <a:t>TEIs must require FSSs and Practice Teachers to secure a Certificate of Readiness for Teaching Internship from the TEIs’ Health Clinic and Guidance and Counselling Office certifying their physical and emotional fitness to undergo internship. </a:t>
            </a:r>
            <a:endParaRPr sz="2400">
              <a:solidFill>
                <a:srgbClr val="000000"/>
              </a:solidFill>
              <a:latin typeface="Arial"/>
              <a:ea typeface="Arial"/>
              <a:cs typeface="Arial"/>
              <a:sym typeface="Arial"/>
            </a:endParaRPr>
          </a:p>
          <a:p>
            <a:pPr marL="0" lvl="0" indent="360671" algn="just" rtl="0">
              <a:lnSpc>
                <a:spcPct val="115000"/>
              </a:lnSpc>
              <a:spcBef>
                <a:spcPts val="0"/>
              </a:spcBef>
              <a:spcAft>
                <a:spcPts val="0"/>
              </a:spcAft>
              <a:buSzPts val="1400"/>
              <a:buNone/>
            </a:pPr>
            <a:endParaRPr sz="2400">
              <a:solidFill>
                <a:srgbClr val="000000"/>
              </a:solidFill>
              <a:latin typeface="Arial"/>
              <a:ea typeface="Arial"/>
              <a:cs typeface="Arial"/>
              <a:sym typeface="Arial"/>
            </a:endParaRPr>
          </a:p>
          <a:p>
            <a:pPr marL="0" lvl="0" indent="360671" algn="just" rtl="0">
              <a:lnSpc>
                <a:spcPct val="115000"/>
              </a:lnSpc>
              <a:spcBef>
                <a:spcPts val="0"/>
              </a:spcBef>
              <a:spcAft>
                <a:spcPts val="0"/>
              </a:spcAft>
              <a:buSzPts val="1400"/>
              <a:buNone/>
            </a:pPr>
            <a:r>
              <a:rPr lang="en" sz="2400">
                <a:solidFill>
                  <a:srgbClr val="000000"/>
                </a:solidFill>
                <a:latin typeface="Arial"/>
                <a:ea typeface="Arial"/>
                <a:cs typeface="Arial"/>
                <a:sym typeface="Arial"/>
              </a:rPr>
              <a:t>An orientation for FSSs and PTs will be jointly conducted by the TEI and the Cooperating School on the roles and responsibilities of stakeholders.</a:t>
            </a:r>
            <a:endParaRPr sz="2400">
              <a:solidFill>
                <a:srgbClr val="000000"/>
              </a:solidFill>
              <a:latin typeface="Arial"/>
              <a:ea typeface="Arial"/>
              <a:cs typeface="Arial"/>
              <a:sym typeface="Arial"/>
            </a:endParaRPr>
          </a:p>
          <a:p>
            <a:pPr marL="0" lvl="0" indent="360671" algn="just" rtl="0">
              <a:lnSpc>
                <a:spcPct val="115000"/>
              </a:lnSpc>
              <a:spcBef>
                <a:spcPts val="0"/>
              </a:spcBef>
              <a:spcAft>
                <a:spcPts val="0"/>
              </a:spcAft>
              <a:buSzPts val="1400"/>
              <a:buNone/>
            </a:pPr>
            <a:endParaRPr sz="2400">
              <a:solidFill>
                <a:srgbClr val="000000"/>
              </a:solidFill>
              <a:latin typeface="Arial"/>
              <a:ea typeface="Arial"/>
              <a:cs typeface="Arial"/>
              <a:sym typeface="Arial"/>
            </a:endParaRPr>
          </a:p>
          <a:p>
            <a:pPr marL="0" lvl="0" indent="360671" algn="just" rtl="0">
              <a:lnSpc>
                <a:spcPct val="115000"/>
              </a:lnSpc>
              <a:spcBef>
                <a:spcPts val="0"/>
              </a:spcBef>
              <a:spcAft>
                <a:spcPts val="0"/>
              </a:spcAft>
              <a:buSzPts val="1400"/>
              <a:buNone/>
            </a:pPr>
            <a:r>
              <a:rPr lang="en" sz="2400">
                <a:solidFill>
                  <a:srgbClr val="000000"/>
                </a:solidFill>
                <a:latin typeface="Arial"/>
                <a:ea typeface="Arial"/>
                <a:cs typeface="Arial"/>
                <a:sym typeface="Arial"/>
              </a:rPr>
              <a:t>Aside from reviewing the tasks enumerated above, TEIs are encouraged to orient FSSs on proper decorum in limited face-to-face classes as well as social etiquette in a connected world, cybersecurity in social media, and accessing content resources and tools in curating learning materials.  </a:t>
            </a:r>
            <a:endParaRPr sz="2400">
              <a:solidFill>
                <a:srgbClr val="000000"/>
              </a:solidFill>
              <a:latin typeface="Arial"/>
              <a:ea typeface="Arial"/>
              <a:cs typeface="Arial"/>
              <a:sym typeface="Arial"/>
            </a:endParaRPr>
          </a:p>
        </p:txBody>
      </p:sp>
      <p:grpSp>
        <p:nvGrpSpPr>
          <p:cNvPr id="407" name="Google Shape;407;p31"/>
          <p:cNvGrpSpPr/>
          <p:nvPr/>
        </p:nvGrpSpPr>
        <p:grpSpPr>
          <a:xfrm>
            <a:off x="9183601" y="6272400"/>
            <a:ext cx="2836900" cy="432333"/>
            <a:chOff x="280225" y="4626225"/>
            <a:chExt cx="2127675" cy="324250"/>
          </a:xfrm>
        </p:grpSpPr>
        <p:pic>
          <p:nvPicPr>
            <p:cNvPr id="408" name="Google Shape;408;p31"/>
            <p:cNvPicPr preferRelativeResize="0"/>
            <p:nvPr/>
          </p:nvPicPr>
          <p:blipFill rotWithShape="1">
            <a:blip r:embed="rId3">
              <a:alphaModFix/>
            </a:blip>
            <a:srcRect l="6775" r="6130"/>
            <a:stretch/>
          </p:blipFill>
          <p:spPr>
            <a:xfrm>
              <a:off x="280225" y="4626226"/>
              <a:ext cx="400529" cy="324249"/>
            </a:xfrm>
            <a:prstGeom prst="rect">
              <a:avLst/>
            </a:prstGeom>
            <a:noFill/>
            <a:ln>
              <a:noFill/>
            </a:ln>
            <a:effectLst>
              <a:outerShdw blurRad="57150" dist="19050" dir="5400000" algn="bl" rotWithShape="0">
                <a:srgbClr val="000000">
                  <a:alpha val="49803"/>
                </a:srgbClr>
              </a:outerShdw>
              <a:reflection endPos="30000" dist="38100" dir="5400000" fadeDir="5400012" sy="-100000" algn="bl" rotWithShape="0"/>
            </a:effectLst>
          </p:spPr>
        </p:pic>
        <p:pic>
          <p:nvPicPr>
            <p:cNvPr id="409" name="Google Shape;409;p31" descr="See the source image"/>
            <p:cNvPicPr preferRelativeResize="0"/>
            <p:nvPr/>
          </p:nvPicPr>
          <p:blipFill rotWithShape="1">
            <a:blip r:embed="rId4">
              <a:alphaModFix/>
            </a:blip>
            <a:srcRect/>
            <a:stretch/>
          </p:blipFill>
          <p:spPr>
            <a:xfrm>
              <a:off x="1612759" y="4626226"/>
              <a:ext cx="383225" cy="324249"/>
            </a:xfrm>
            <a:prstGeom prst="rect">
              <a:avLst/>
            </a:prstGeom>
            <a:noFill/>
            <a:ln>
              <a:noFill/>
            </a:ln>
            <a:effectLst>
              <a:reflection endPos="30000" dist="38100" dir="5400000" fadeDir="5400012" sy="-100000" algn="bl" rotWithShape="0"/>
            </a:effectLst>
          </p:spPr>
        </p:pic>
        <p:pic>
          <p:nvPicPr>
            <p:cNvPr id="410" name="Google Shape;410;p31"/>
            <p:cNvPicPr preferRelativeResize="0"/>
            <p:nvPr/>
          </p:nvPicPr>
          <p:blipFill rotWithShape="1">
            <a:blip r:embed="rId5">
              <a:alphaModFix/>
            </a:blip>
            <a:srcRect/>
            <a:stretch/>
          </p:blipFill>
          <p:spPr>
            <a:xfrm>
              <a:off x="2024675" y="4626225"/>
              <a:ext cx="383225" cy="324249"/>
            </a:xfrm>
            <a:prstGeom prst="rect">
              <a:avLst/>
            </a:prstGeom>
            <a:noFill/>
            <a:ln>
              <a:noFill/>
            </a:ln>
            <a:effectLst>
              <a:reflection endPos="30000" dist="38100" dir="5400000" fadeDir="5400012" sy="-100000" algn="bl" rotWithShape="0"/>
            </a:effectLst>
          </p:spPr>
        </p:pic>
        <p:pic>
          <p:nvPicPr>
            <p:cNvPr id="411" name="Google Shape;411;p31"/>
            <p:cNvPicPr preferRelativeResize="0"/>
            <p:nvPr/>
          </p:nvPicPr>
          <p:blipFill rotWithShape="1">
            <a:blip r:embed="rId6">
              <a:alphaModFix/>
            </a:blip>
            <a:srcRect/>
            <a:stretch/>
          </p:blipFill>
          <p:spPr>
            <a:xfrm>
              <a:off x="717968" y="4626225"/>
              <a:ext cx="868980" cy="324250"/>
            </a:xfrm>
            <a:prstGeom prst="rect">
              <a:avLst/>
            </a:prstGeom>
            <a:noFill/>
            <a:ln>
              <a:noFill/>
            </a:ln>
            <a:effectLst>
              <a:reflection endPos="30000" dist="38100" dir="5400000" fadeDir="5400012" sy="-100000" algn="bl" rotWithShape="0"/>
            </a:effectLst>
          </p:spPr>
        </p:pic>
      </p:grpSp>
    </p:spTree>
    <p:extLst>
      <p:ext uri="{BB962C8B-B14F-4D97-AF65-F5344CB8AC3E}">
        <p14:creationId xmlns:p14="http://schemas.microsoft.com/office/powerpoint/2010/main" val="1056855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7" name="Google Shape;417;gf9b455c846_0_67"/>
          <p:cNvSpPr txBox="1">
            <a:spLocks noGrp="1"/>
          </p:cNvSpPr>
          <p:nvPr>
            <p:ph type="body" idx="1"/>
          </p:nvPr>
        </p:nvSpPr>
        <p:spPr>
          <a:xfrm>
            <a:off x="415600" y="778047"/>
            <a:ext cx="11360800" cy="44520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just" rtl="0">
              <a:spcBef>
                <a:spcPts val="0"/>
              </a:spcBef>
              <a:spcAft>
                <a:spcPts val="0"/>
              </a:spcAft>
              <a:buClr>
                <a:srgbClr val="000000"/>
              </a:buClr>
              <a:buSzPts val="1400"/>
              <a:buFont typeface="Arial"/>
              <a:buNone/>
            </a:pPr>
            <a:r>
              <a:rPr lang="en" sz="2400">
                <a:solidFill>
                  <a:srgbClr val="000000"/>
                </a:solidFill>
                <a:latin typeface="Arial"/>
                <a:ea typeface="Arial"/>
                <a:cs typeface="Arial"/>
                <a:sym typeface="Arial"/>
              </a:rPr>
              <a:t>Also, policies, programs, and activities of both the DepEd and CHED related to  (1) positive discipline; (2) online safety; (3) child protection; (4) anti-bullying; and (5) safe school environment should be covered before student deployment.</a:t>
            </a:r>
            <a:endParaRPr sz="2400">
              <a:solidFill>
                <a:srgbClr val="000000"/>
              </a:solidFill>
              <a:latin typeface="Arial"/>
              <a:ea typeface="Arial"/>
              <a:cs typeface="Arial"/>
              <a:sym typeface="Arial"/>
            </a:endParaRPr>
          </a:p>
          <a:p>
            <a:pPr marL="0" lvl="0" indent="0" algn="l" rtl="0">
              <a:spcBef>
                <a:spcPts val="0"/>
              </a:spcBef>
              <a:spcAft>
                <a:spcPts val="0"/>
              </a:spcAft>
              <a:buNone/>
            </a:pPr>
            <a:endParaRPr sz="2400"/>
          </a:p>
          <a:p>
            <a:pPr marL="0" lvl="0" indent="0" algn="l" rtl="0">
              <a:spcBef>
                <a:spcPts val="0"/>
              </a:spcBef>
              <a:spcAft>
                <a:spcPts val="0"/>
              </a:spcAft>
              <a:buNone/>
            </a:pPr>
            <a:r>
              <a:rPr lang="en" sz="2400"/>
              <a:t>Other topics relevant to the experience and development of the pre-service teachers as potential new teachers may be added by CHED or DepEd as necessary.</a:t>
            </a:r>
            <a:endParaRPr sz="2400"/>
          </a:p>
        </p:txBody>
      </p:sp>
    </p:spTree>
    <p:extLst>
      <p:ext uri="{BB962C8B-B14F-4D97-AF65-F5344CB8AC3E}">
        <p14:creationId xmlns:p14="http://schemas.microsoft.com/office/powerpoint/2010/main" val="2139426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21"/>
        <p:cNvGrpSpPr/>
        <p:nvPr/>
      </p:nvGrpSpPr>
      <p:grpSpPr>
        <a:xfrm>
          <a:off x="0" y="0"/>
          <a:ext cx="0" cy="0"/>
          <a:chOff x="0" y="0"/>
          <a:chExt cx="0" cy="0"/>
        </a:xfrm>
      </p:grpSpPr>
      <p:sp>
        <p:nvSpPr>
          <p:cNvPr id="422" name="Google Shape;422;p32"/>
          <p:cNvSpPr txBox="1">
            <a:spLocks noGrp="1"/>
          </p:cNvSpPr>
          <p:nvPr>
            <p:ph type="title"/>
          </p:nvPr>
        </p:nvSpPr>
        <p:spPr>
          <a:xfrm>
            <a:off x="415600" y="343467"/>
            <a:ext cx="11360800" cy="8104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100000"/>
              </a:lnSpc>
              <a:spcBef>
                <a:spcPts val="0"/>
              </a:spcBef>
              <a:spcAft>
                <a:spcPts val="0"/>
              </a:spcAft>
              <a:buSzPts val="3000"/>
              <a:buNone/>
            </a:pPr>
            <a:r>
              <a:rPr lang="en" b="1"/>
              <a:t>VI. Certificate of Completion</a:t>
            </a:r>
            <a:endParaRPr b="1"/>
          </a:p>
        </p:txBody>
      </p:sp>
      <p:sp>
        <p:nvSpPr>
          <p:cNvPr id="423" name="Google Shape;423;p32"/>
          <p:cNvSpPr txBox="1">
            <a:spLocks noGrp="1"/>
          </p:cNvSpPr>
          <p:nvPr>
            <p:ph type="body" idx="1"/>
          </p:nvPr>
        </p:nvSpPr>
        <p:spPr>
          <a:xfrm>
            <a:off x="415600" y="1131967"/>
            <a:ext cx="11303600" cy="53256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360671" algn="just" rtl="0">
              <a:lnSpc>
                <a:spcPct val="115000"/>
              </a:lnSpc>
              <a:spcBef>
                <a:spcPts val="0"/>
              </a:spcBef>
              <a:spcAft>
                <a:spcPts val="0"/>
              </a:spcAft>
              <a:buSzPts val="1400"/>
              <a:buNone/>
            </a:pPr>
            <a:r>
              <a:rPr lang="en" sz="2667">
                <a:solidFill>
                  <a:srgbClr val="000000"/>
                </a:solidFill>
                <a:latin typeface="Arial"/>
                <a:ea typeface="Arial"/>
                <a:cs typeface="Arial"/>
                <a:sym typeface="Arial"/>
              </a:rPr>
              <a:t>Upon successful completion of the Field Study courses, the student will be awarded a Certificate of Completion for Field Study by the cooperating school. </a:t>
            </a:r>
            <a:endParaRPr sz="2667">
              <a:solidFill>
                <a:srgbClr val="000000"/>
              </a:solidFill>
              <a:latin typeface="Arial"/>
              <a:ea typeface="Arial"/>
              <a:cs typeface="Arial"/>
              <a:sym typeface="Arial"/>
            </a:endParaRPr>
          </a:p>
          <a:p>
            <a:pPr marL="609585" lvl="0" indent="0" algn="just" rtl="0">
              <a:lnSpc>
                <a:spcPct val="115000"/>
              </a:lnSpc>
              <a:spcBef>
                <a:spcPts val="0"/>
              </a:spcBef>
              <a:spcAft>
                <a:spcPts val="0"/>
              </a:spcAft>
              <a:buSzPts val="1400"/>
              <a:buNone/>
            </a:pPr>
            <a:r>
              <a:rPr lang="en" sz="2667">
                <a:solidFill>
                  <a:srgbClr val="000000"/>
                </a:solidFill>
                <a:latin typeface="Arial"/>
                <a:ea typeface="Arial"/>
                <a:cs typeface="Arial"/>
                <a:sym typeface="Arial"/>
              </a:rPr>
              <a:t> </a:t>
            </a:r>
            <a:endParaRPr sz="2667">
              <a:solidFill>
                <a:srgbClr val="000000"/>
              </a:solidFill>
              <a:latin typeface="Arial"/>
              <a:ea typeface="Arial"/>
              <a:cs typeface="Arial"/>
              <a:sym typeface="Arial"/>
            </a:endParaRPr>
          </a:p>
          <a:p>
            <a:pPr marL="0" lvl="0" indent="360671" algn="just" rtl="0">
              <a:lnSpc>
                <a:spcPct val="115000"/>
              </a:lnSpc>
              <a:spcBef>
                <a:spcPts val="0"/>
              </a:spcBef>
              <a:spcAft>
                <a:spcPts val="0"/>
              </a:spcAft>
              <a:buSzPts val="1400"/>
              <a:buNone/>
            </a:pPr>
            <a:r>
              <a:rPr lang="en" sz="2667">
                <a:solidFill>
                  <a:srgbClr val="000000"/>
                </a:solidFill>
                <a:latin typeface="Arial"/>
                <a:ea typeface="Arial"/>
                <a:cs typeface="Arial"/>
                <a:sym typeface="Arial"/>
              </a:rPr>
              <a:t>Upon successful completion of the Teaching Internship, the Practice Teacher will be awarded a Certificate of Completion by  the cooperating school.  This certificate will be  included in his/her portfolio. An appropriate grade should also be issued by the Cooperating Teacher for each individual Practice Teacher.</a:t>
            </a:r>
            <a:endParaRPr sz="2667">
              <a:solidFill>
                <a:srgbClr val="000000"/>
              </a:solidFill>
              <a:latin typeface="Arial"/>
              <a:ea typeface="Arial"/>
              <a:cs typeface="Arial"/>
              <a:sym typeface="Arial"/>
            </a:endParaRPr>
          </a:p>
          <a:p>
            <a:pPr marL="0" lvl="0" indent="360671" algn="just" rtl="0">
              <a:lnSpc>
                <a:spcPct val="115000"/>
              </a:lnSpc>
              <a:spcBef>
                <a:spcPts val="0"/>
              </a:spcBef>
              <a:spcAft>
                <a:spcPts val="0"/>
              </a:spcAft>
              <a:buSzPts val="1400"/>
              <a:buNone/>
            </a:pPr>
            <a:endParaRPr sz="2667">
              <a:solidFill>
                <a:srgbClr val="000000"/>
              </a:solidFill>
              <a:latin typeface="Arial"/>
              <a:ea typeface="Arial"/>
              <a:cs typeface="Arial"/>
              <a:sym typeface="Arial"/>
            </a:endParaRPr>
          </a:p>
        </p:txBody>
      </p:sp>
      <p:grpSp>
        <p:nvGrpSpPr>
          <p:cNvPr id="424" name="Google Shape;424;p32"/>
          <p:cNvGrpSpPr/>
          <p:nvPr/>
        </p:nvGrpSpPr>
        <p:grpSpPr>
          <a:xfrm>
            <a:off x="9183601" y="6272400"/>
            <a:ext cx="2836900" cy="432333"/>
            <a:chOff x="280225" y="4626225"/>
            <a:chExt cx="2127675" cy="324250"/>
          </a:xfrm>
        </p:grpSpPr>
        <p:pic>
          <p:nvPicPr>
            <p:cNvPr id="425" name="Google Shape;425;p32"/>
            <p:cNvPicPr preferRelativeResize="0"/>
            <p:nvPr/>
          </p:nvPicPr>
          <p:blipFill rotWithShape="1">
            <a:blip r:embed="rId3">
              <a:alphaModFix/>
            </a:blip>
            <a:srcRect l="6775" r="6130"/>
            <a:stretch/>
          </p:blipFill>
          <p:spPr>
            <a:xfrm>
              <a:off x="280225" y="4626226"/>
              <a:ext cx="400529" cy="324249"/>
            </a:xfrm>
            <a:prstGeom prst="rect">
              <a:avLst/>
            </a:prstGeom>
            <a:noFill/>
            <a:ln>
              <a:noFill/>
            </a:ln>
            <a:effectLst>
              <a:outerShdw blurRad="57150" dist="19050" dir="5400000" algn="bl" rotWithShape="0">
                <a:srgbClr val="000000">
                  <a:alpha val="49803"/>
                </a:srgbClr>
              </a:outerShdw>
              <a:reflection endPos="30000" dist="38100" dir="5400000" fadeDir="5400012" sy="-100000" algn="bl" rotWithShape="0"/>
            </a:effectLst>
          </p:spPr>
        </p:pic>
        <p:pic>
          <p:nvPicPr>
            <p:cNvPr id="426" name="Google Shape;426;p32" descr="See the source image"/>
            <p:cNvPicPr preferRelativeResize="0"/>
            <p:nvPr/>
          </p:nvPicPr>
          <p:blipFill rotWithShape="1">
            <a:blip r:embed="rId4">
              <a:alphaModFix/>
            </a:blip>
            <a:srcRect/>
            <a:stretch/>
          </p:blipFill>
          <p:spPr>
            <a:xfrm>
              <a:off x="1612759" y="4626226"/>
              <a:ext cx="383225" cy="324249"/>
            </a:xfrm>
            <a:prstGeom prst="rect">
              <a:avLst/>
            </a:prstGeom>
            <a:noFill/>
            <a:ln>
              <a:noFill/>
            </a:ln>
            <a:effectLst>
              <a:reflection endPos="30000" dist="38100" dir="5400000" fadeDir="5400012" sy="-100000" algn="bl" rotWithShape="0"/>
            </a:effectLst>
          </p:spPr>
        </p:pic>
        <p:pic>
          <p:nvPicPr>
            <p:cNvPr id="427" name="Google Shape;427;p32"/>
            <p:cNvPicPr preferRelativeResize="0"/>
            <p:nvPr/>
          </p:nvPicPr>
          <p:blipFill rotWithShape="1">
            <a:blip r:embed="rId5">
              <a:alphaModFix/>
            </a:blip>
            <a:srcRect/>
            <a:stretch/>
          </p:blipFill>
          <p:spPr>
            <a:xfrm>
              <a:off x="2024675" y="4626225"/>
              <a:ext cx="383225" cy="324249"/>
            </a:xfrm>
            <a:prstGeom prst="rect">
              <a:avLst/>
            </a:prstGeom>
            <a:noFill/>
            <a:ln>
              <a:noFill/>
            </a:ln>
            <a:effectLst>
              <a:reflection endPos="30000" dist="38100" dir="5400000" fadeDir="5400012" sy="-100000" algn="bl" rotWithShape="0"/>
            </a:effectLst>
          </p:spPr>
        </p:pic>
        <p:pic>
          <p:nvPicPr>
            <p:cNvPr id="428" name="Google Shape;428;p32"/>
            <p:cNvPicPr preferRelativeResize="0"/>
            <p:nvPr/>
          </p:nvPicPr>
          <p:blipFill rotWithShape="1">
            <a:blip r:embed="rId6">
              <a:alphaModFix/>
            </a:blip>
            <a:srcRect/>
            <a:stretch/>
          </p:blipFill>
          <p:spPr>
            <a:xfrm>
              <a:off x="717968" y="4626225"/>
              <a:ext cx="868980" cy="324250"/>
            </a:xfrm>
            <a:prstGeom prst="rect">
              <a:avLst/>
            </a:prstGeom>
            <a:noFill/>
            <a:ln>
              <a:noFill/>
            </a:ln>
            <a:effectLst>
              <a:reflection endPos="30000" dist="38100" dir="5400000" fadeDir="5400012" sy="-100000" algn="bl" rotWithShape="0"/>
            </a:effectLst>
          </p:spPr>
        </p:pic>
      </p:grpSp>
    </p:spTree>
    <p:extLst>
      <p:ext uri="{BB962C8B-B14F-4D97-AF65-F5344CB8AC3E}">
        <p14:creationId xmlns:p14="http://schemas.microsoft.com/office/powerpoint/2010/main" val="547160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32"/>
        <p:cNvGrpSpPr/>
        <p:nvPr/>
      </p:nvGrpSpPr>
      <p:grpSpPr>
        <a:xfrm>
          <a:off x="0" y="0"/>
          <a:ext cx="0" cy="0"/>
          <a:chOff x="0" y="0"/>
          <a:chExt cx="0" cy="0"/>
        </a:xfrm>
      </p:grpSpPr>
      <p:sp>
        <p:nvSpPr>
          <p:cNvPr id="433" name="Google Shape;433;p33"/>
          <p:cNvSpPr txBox="1">
            <a:spLocks noGrp="1"/>
          </p:cNvSpPr>
          <p:nvPr>
            <p:ph type="title"/>
          </p:nvPr>
        </p:nvSpPr>
        <p:spPr>
          <a:xfrm>
            <a:off x="415600" y="343467"/>
            <a:ext cx="11360800" cy="8104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100000"/>
              </a:lnSpc>
              <a:spcBef>
                <a:spcPts val="0"/>
              </a:spcBef>
              <a:spcAft>
                <a:spcPts val="0"/>
              </a:spcAft>
              <a:buSzPts val="3000"/>
              <a:buNone/>
            </a:pPr>
            <a:r>
              <a:rPr lang="en" sz="3467" b="1"/>
              <a:t>VII. Evaluation Tool for Experiential Learning Courses</a:t>
            </a:r>
            <a:endParaRPr sz="3467" b="1"/>
          </a:p>
        </p:txBody>
      </p:sp>
      <p:sp>
        <p:nvSpPr>
          <p:cNvPr id="434" name="Google Shape;434;p33"/>
          <p:cNvSpPr txBox="1">
            <a:spLocks noGrp="1"/>
          </p:cNvSpPr>
          <p:nvPr>
            <p:ph type="body" idx="1"/>
          </p:nvPr>
        </p:nvSpPr>
        <p:spPr>
          <a:xfrm>
            <a:off x="415600" y="1335167"/>
            <a:ext cx="11303600" cy="35920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just" rtl="0">
              <a:lnSpc>
                <a:spcPct val="115000"/>
              </a:lnSpc>
              <a:spcBef>
                <a:spcPts val="1600"/>
              </a:spcBef>
              <a:spcAft>
                <a:spcPts val="1600"/>
              </a:spcAft>
              <a:buSzPts val="1400"/>
              <a:buNone/>
            </a:pPr>
            <a:r>
              <a:rPr lang="en" sz="2933">
                <a:solidFill>
                  <a:srgbClr val="000000"/>
                </a:solidFill>
                <a:latin typeface="Arial"/>
                <a:ea typeface="Arial"/>
                <a:cs typeface="Arial"/>
                <a:sym typeface="Arial"/>
              </a:rPr>
              <a:t>Evaluation tools for the Field Study and Teaching Internship courses shall be designed by the TEIs in line with the implementation of these courses using the learning modalities employed by the Cooperating School. TEIs are encouraged to contextualize their use of existing tools.</a:t>
            </a:r>
            <a:endParaRPr sz="2933">
              <a:solidFill>
                <a:srgbClr val="000000"/>
              </a:solidFill>
              <a:latin typeface="Arial"/>
              <a:ea typeface="Arial"/>
              <a:cs typeface="Arial"/>
              <a:sym typeface="Arial"/>
            </a:endParaRPr>
          </a:p>
        </p:txBody>
      </p:sp>
      <p:grpSp>
        <p:nvGrpSpPr>
          <p:cNvPr id="435" name="Google Shape;435;p33"/>
          <p:cNvGrpSpPr/>
          <p:nvPr/>
        </p:nvGrpSpPr>
        <p:grpSpPr>
          <a:xfrm>
            <a:off x="9183601" y="6272400"/>
            <a:ext cx="2836900" cy="432333"/>
            <a:chOff x="280225" y="4626225"/>
            <a:chExt cx="2127675" cy="324250"/>
          </a:xfrm>
        </p:grpSpPr>
        <p:pic>
          <p:nvPicPr>
            <p:cNvPr id="436" name="Google Shape;436;p33"/>
            <p:cNvPicPr preferRelativeResize="0"/>
            <p:nvPr/>
          </p:nvPicPr>
          <p:blipFill rotWithShape="1">
            <a:blip r:embed="rId3">
              <a:alphaModFix/>
            </a:blip>
            <a:srcRect l="6775" r="6130"/>
            <a:stretch/>
          </p:blipFill>
          <p:spPr>
            <a:xfrm>
              <a:off x="280225" y="4626226"/>
              <a:ext cx="400529" cy="324249"/>
            </a:xfrm>
            <a:prstGeom prst="rect">
              <a:avLst/>
            </a:prstGeom>
            <a:noFill/>
            <a:ln>
              <a:noFill/>
            </a:ln>
            <a:effectLst>
              <a:outerShdw blurRad="57150" dist="19050" dir="5400000" algn="bl" rotWithShape="0">
                <a:srgbClr val="000000">
                  <a:alpha val="49803"/>
                </a:srgbClr>
              </a:outerShdw>
              <a:reflection endPos="30000" dist="38100" dir="5400000" fadeDir="5400012" sy="-100000" algn="bl" rotWithShape="0"/>
            </a:effectLst>
          </p:spPr>
        </p:pic>
        <p:pic>
          <p:nvPicPr>
            <p:cNvPr id="437" name="Google Shape;437;p33" descr="See the source image"/>
            <p:cNvPicPr preferRelativeResize="0"/>
            <p:nvPr/>
          </p:nvPicPr>
          <p:blipFill rotWithShape="1">
            <a:blip r:embed="rId4">
              <a:alphaModFix/>
            </a:blip>
            <a:srcRect/>
            <a:stretch/>
          </p:blipFill>
          <p:spPr>
            <a:xfrm>
              <a:off x="1612759" y="4626226"/>
              <a:ext cx="383225" cy="324249"/>
            </a:xfrm>
            <a:prstGeom prst="rect">
              <a:avLst/>
            </a:prstGeom>
            <a:noFill/>
            <a:ln>
              <a:noFill/>
            </a:ln>
            <a:effectLst>
              <a:reflection endPos="30000" dist="38100" dir="5400000" fadeDir="5400012" sy="-100000" algn="bl" rotWithShape="0"/>
            </a:effectLst>
          </p:spPr>
        </p:pic>
        <p:pic>
          <p:nvPicPr>
            <p:cNvPr id="438" name="Google Shape;438;p33"/>
            <p:cNvPicPr preferRelativeResize="0"/>
            <p:nvPr/>
          </p:nvPicPr>
          <p:blipFill rotWithShape="1">
            <a:blip r:embed="rId5">
              <a:alphaModFix/>
            </a:blip>
            <a:srcRect/>
            <a:stretch/>
          </p:blipFill>
          <p:spPr>
            <a:xfrm>
              <a:off x="2024675" y="4626225"/>
              <a:ext cx="383225" cy="324249"/>
            </a:xfrm>
            <a:prstGeom prst="rect">
              <a:avLst/>
            </a:prstGeom>
            <a:noFill/>
            <a:ln>
              <a:noFill/>
            </a:ln>
            <a:effectLst>
              <a:reflection endPos="30000" dist="38100" dir="5400000" fadeDir="5400012" sy="-100000" algn="bl" rotWithShape="0"/>
            </a:effectLst>
          </p:spPr>
        </p:pic>
        <p:pic>
          <p:nvPicPr>
            <p:cNvPr id="439" name="Google Shape;439;p33"/>
            <p:cNvPicPr preferRelativeResize="0"/>
            <p:nvPr/>
          </p:nvPicPr>
          <p:blipFill rotWithShape="1">
            <a:blip r:embed="rId6">
              <a:alphaModFix/>
            </a:blip>
            <a:srcRect/>
            <a:stretch/>
          </p:blipFill>
          <p:spPr>
            <a:xfrm>
              <a:off x="717968" y="4626225"/>
              <a:ext cx="868980" cy="324250"/>
            </a:xfrm>
            <a:prstGeom prst="rect">
              <a:avLst/>
            </a:prstGeom>
            <a:noFill/>
            <a:ln>
              <a:noFill/>
            </a:ln>
            <a:effectLst>
              <a:reflection endPos="30000" dist="38100" dir="5400000" fadeDir="5400012" sy="-100000" algn="bl" rotWithShape="0"/>
            </a:effectLst>
          </p:spPr>
        </p:pic>
      </p:grpSp>
    </p:spTree>
    <p:extLst>
      <p:ext uri="{BB962C8B-B14F-4D97-AF65-F5344CB8AC3E}">
        <p14:creationId xmlns:p14="http://schemas.microsoft.com/office/powerpoint/2010/main" val="1468983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sp>
        <p:nvSpPr>
          <p:cNvPr id="444" name="Google Shape;444;gf9b455c846_0_73"/>
          <p:cNvSpPr txBox="1">
            <a:spLocks noGrp="1"/>
          </p:cNvSpPr>
          <p:nvPr>
            <p:ph type="title"/>
          </p:nvPr>
        </p:nvSpPr>
        <p:spPr>
          <a:xfrm>
            <a:off x="415600" y="343467"/>
            <a:ext cx="11360800" cy="8104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100000"/>
              </a:lnSpc>
              <a:spcBef>
                <a:spcPts val="0"/>
              </a:spcBef>
              <a:spcAft>
                <a:spcPts val="0"/>
              </a:spcAft>
              <a:buSzPts val="3000"/>
              <a:buNone/>
            </a:pPr>
            <a:r>
              <a:rPr lang="en" sz="3467" b="1"/>
              <a:t>VIII. Monitoring and Evaluation</a:t>
            </a:r>
            <a:endParaRPr sz="3467" b="1"/>
          </a:p>
        </p:txBody>
      </p:sp>
      <p:sp>
        <p:nvSpPr>
          <p:cNvPr id="445" name="Google Shape;445;gf9b455c846_0_73"/>
          <p:cNvSpPr txBox="1">
            <a:spLocks noGrp="1"/>
          </p:cNvSpPr>
          <p:nvPr>
            <p:ph type="body" idx="1"/>
          </p:nvPr>
        </p:nvSpPr>
        <p:spPr>
          <a:xfrm>
            <a:off x="415600" y="1335167"/>
            <a:ext cx="11303600" cy="35920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just" rtl="0">
              <a:lnSpc>
                <a:spcPct val="115000"/>
              </a:lnSpc>
              <a:spcBef>
                <a:spcPts val="1600"/>
              </a:spcBef>
              <a:spcAft>
                <a:spcPts val="1600"/>
              </a:spcAft>
              <a:buSzPts val="1400"/>
              <a:buNone/>
            </a:pPr>
            <a:r>
              <a:rPr lang="en" sz="2933">
                <a:solidFill>
                  <a:srgbClr val="000000"/>
                </a:solidFill>
                <a:latin typeface="Arial"/>
                <a:ea typeface="Arial"/>
                <a:cs typeface="Arial"/>
                <a:sym typeface="Arial"/>
              </a:rPr>
              <a:t>As applicable, the Memorandum of Agreement between the Teacher Education Institution and the DepEd regional Office should include provisions for the monitoring of both parties’ compliance to the guidelines on the deployment of pre-service teachers for Field Study and Teaching Internship.  Any concerns that could not be resolved at the level of the TEI and the DepEd Regional Office should be referred to the Teacher Education Council.  The CHED and DepEd through the TEC will regularly evaluate the implementation of this policy and guidelines.</a:t>
            </a:r>
            <a:endParaRPr sz="2933">
              <a:solidFill>
                <a:srgbClr val="000000"/>
              </a:solidFill>
              <a:latin typeface="Arial"/>
              <a:ea typeface="Arial"/>
              <a:cs typeface="Arial"/>
              <a:sym typeface="Arial"/>
            </a:endParaRPr>
          </a:p>
        </p:txBody>
      </p:sp>
      <p:grpSp>
        <p:nvGrpSpPr>
          <p:cNvPr id="446" name="Google Shape;446;gf9b455c846_0_73"/>
          <p:cNvGrpSpPr/>
          <p:nvPr/>
        </p:nvGrpSpPr>
        <p:grpSpPr>
          <a:xfrm>
            <a:off x="9183601" y="6272400"/>
            <a:ext cx="2836900" cy="432333"/>
            <a:chOff x="280225" y="4626225"/>
            <a:chExt cx="2127675" cy="324250"/>
          </a:xfrm>
        </p:grpSpPr>
        <p:pic>
          <p:nvPicPr>
            <p:cNvPr id="447" name="Google Shape;447;gf9b455c846_0_73"/>
            <p:cNvPicPr preferRelativeResize="0"/>
            <p:nvPr/>
          </p:nvPicPr>
          <p:blipFill rotWithShape="1">
            <a:blip r:embed="rId3">
              <a:alphaModFix/>
            </a:blip>
            <a:srcRect l="6775" r="6131"/>
            <a:stretch/>
          </p:blipFill>
          <p:spPr>
            <a:xfrm>
              <a:off x="280225" y="4626226"/>
              <a:ext cx="400530" cy="324248"/>
            </a:xfrm>
            <a:prstGeom prst="rect">
              <a:avLst/>
            </a:prstGeom>
            <a:noFill/>
            <a:ln>
              <a:noFill/>
            </a:ln>
            <a:effectLst>
              <a:outerShdw blurRad="57150" dist="19050" dir="5400000" algn="bl" rotWithShape="0">
                <a:srgbClr val="000000">
                  <a:alpha val="49800"/>
                </a:srgbClr>
              </a:outerShdw>
              <a:reflection endPos="30000" dist="38100" dir="5400000" fadeDir="5400012" sy="-100000" algn="bl" rotWithShape="0"/>
            </a:effectLst>
          </p:spPr>
        </p:pic>
        <p:pic>
          <p:nvPicPr>
            <p:cNvPr id="448" name="Google Shape;448;gf9b455c846_0_73" descr="See the source image"/>
            <p:cNvPicPr preferRelativeResize="0"/>
            <p:nvPr/>
          </p:nvPicPr>
          <p:blipFill rotWithShape="1">
            <a:blip r:embed="rId4">
              <a:alphaModFix/>
            </a:blip>
            <a:srcRect/>
            <a:stretch/>
          </p:blipFill>
          <p:spPr>
            <a:xfrm>
              <a:off x="1612759" y="4626226"/>
              <a:ext cx="383225" cy="324249"/>
            </a:xfrm>
            <a:prstGeom prst="rect">
              <a:avLst/>
            </a:prstGeom>
            <a:noFill/>
            <a:ln>
              <a:noFill/>
            </a:ln>
            <a:effectLst>
              <a:reflection endPos="30000" dist="38100" dir="5400000" fadeDir="5400012" sy="-100000" algn="bl" rotWithShape="0"/>
            </a:effectLst>
          </p:spPr>
        </p:pic>
        <p:pic>
          <p:nvPicPr>
            <p:cNvPr id="449" name="Google Shape;449;gf9b455c846_0_73"/>
            <p:cNvPicPr preferRelativeResize="0"/>
            <p:nvPr/>
          </p:nvPicPr>
          <p:blipFill rotWithShape="1">
            <a:blip r:embed="rId5">
              <a:alphaModFix/>
            </a:blip>
            <a:srcRect/>
            <a:stretch/>
          </p:blipFill>
          <p:spPr>
            <a:xfrm>
              <a:off x="2024675" y="4626225"/>
              <a:ext cx="383225" cy="324249"/>
            </a:xfrm>
            <a:prstGeom prst="rect">
              <a:avLst/>
            </a:prstGeom>
            <a:noFill/>
            <a:ln>
              <a:noFill/>
            </a:ln>
            <a:effectLst>
              <a:reflection endPos="30000" dist="38100" dir="5400000" fadeDir="5400012" sy="-100000" algn="bl" rotWithShape="0"/>
            </a:effectLst>
          </p:spPr>
        </p:pic>
        <p:pic>
          <p:nvPicPr>
            <p:cNvPr id="450" name="Google Shape;450;gf9b455c846_0_73"/>
            <p:cNvPicPr preferRelativeResize="0"/>
            <p:nvPr/>
          </p:nvPicPr>
          <p:blipFill rotWithShape="1">
            <a:blip r:embed="rId6">
              <a:alphaModFix/>
            </a:blip>
            <a:srcRect/>
            <a:stretch/>
          </p:blipFill>
          <p:spPr>
            <a:xfrm>
              <a:off x="717968" y="4626225"/>
              <a:ext cx="868980" cy="324250"/>
            </a:xfrm>
            <a:prstGeom prst="rect">
              <a:avLst/>
            </a:prstGeom>
            <a:noFill/>
            <a:ln>
              <a:noFill/>
            </a:ln>
            <a:effectLst>
              <a:reflection endPos="30000" dist="38100" dir="5400000" fadeDir="5400012" sy="-100000" algn="bl" rotWithShape="0"/>
            </a:effectLst>
          </p:spPr>
        </p:pic>
      </p:grpSp>
    </p:spTree>
    <p:extLst>
      <p:ext uri="{BB962C8B-B14F-4D97-AF65-F5344CB8AC3E}">
        <p14:creationId xmlns:p14="http://schemas.microsoft.com/office/powerpoint/2010/main" val="3828983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54"/>
        <p:cNvGrpSpPr/>
        <p:nvPr/>
      </p:nvGrpSpPr>
      <p:grpSpPr>
        <a:xfrm>
          <a:off x="0" y="0"/>
          <a:ext cx="0" cy="0"/>
          <a:chOff x="0" y="0"/>
          <a:chExt cx="0" cy="0"/>
        </a:xfrm>
      </p:grpSpPr>
      <p:sp>
        <p:nvSpPr>
          <p:cNvPr id="455" name="Google Shape;455;p34"/>
          <p:cNvSpPr txBox="1">
            <a:spLocks noGrp="1"/>
          </p:cNvSpPr>
          <p:nvPr>
            <p:ph type="title"/>
          </p:nvPr>
        </p:nvSpPr>
        <p:spPr>
          <a:xfrm>
            <a:off x="415600" y="343467"/>
            <a:ext cx="11360800" cy="8104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100000"/>
              </a:lnSpc>
              <a:spcBef>
                <a:spcPts val="0"/>
              </a:spcBef>
              <a:spcAft>
                <a:spcPts val="0"/>
              </a:spcAft>
              <a:buSzPts val="3000"/>
              <a:buNone/>
            </a:pPr>
            <a:r>
              <a:rPr lang="en" sz="3467" b="1"/>
              <a:t>VIII. Separability Clause</a:t>
            </a:r>
            <a:endParaRPr sz="3467" b="1"/>
          </a:p>
        </p:txBody>
      </p:sp>
      <p:sp>
        <p:nvSpPr>
          <p:cNvPr id="456" name="Google Shape;456;p34"/>
          <p:cNvSpPr txBox="1">
            <a:spLocks noGrp="1"/>
          </p:cNvSpPr>
          <p:nvPr>
            <p:ph type="body" idx="1"/>
          </p:nvPr>
        </p:nvSpPr>
        <p:spPr>
          <a:xfrm>
            <a:off x="415600" y="928767"/>
            <a:ext cx="11303600" cy="17488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just" rtl="0">
              <a:lnSpc>
                <a:spcPct val="100000"/>
              </a:lnSpc>
              <a:spcBef>
                <a:spcPts val="0"/>
              </a:spcBef>
              <a:spcAft>
                <a:spcPts val="0"/>
              </a:spcAft>
              <a:buSzPts val="1400"/>
              <a:buNone/>
            </a:pPr>
            <a:r>
              <a:rPr lang="en" sz="2800">
                <a:solidFill>
                  <a:srgbClr val="000000"/>
                </a:solidFill>
                <a:latin typeface="Arial"/>
                <a:ea typeface="Arial"/>
                <a:cs typeface="Arial"/>
                <a:sym typeface="Arial"/>
              </a:rPr>
              <a:t>If any part or provision of these Policies and Guidelines shall be held unconstitutional or invalid, other provisions hereof are not affected, thereby shall continue to be in full force and effect.</a:t>
            </a:r>
            <a:endParaRPr sz="2800">
              <a:solidFill>
                <a:srgbClr val="000000"/>
              </a:solidFill>
              <a:latin typeface="Arial"/>
              <a:ea typeface="Arial"/>
              <a:cs typeface="Arial"/>
              <a:sym typeface="Arial"/>
            </a:endParaRPr>
          </a:p>
        </p:txBody>
      </p:sp>
      <p:sp>
        <p:nvSpPr>
          <p:cNvPr id="457" name="Google Shape;457;p34"/>
          <p:cNvSpPr txBox="1">
            <a:spLocks noGrp="1"/>
          </p:cNvSpPr>
          <p:nvPr>
            <p:ph type="title"/>
          </p:nvPr>
        </p:nvSpPr>
        <p:spPr>
          <a:xfrm>
            <a:off x="415600" y="2578667"/>
            <a:ext cx="11360800" cy="8104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100000"/>
              </a:lnSpc>
              <a:spcBef>
                <a:spcPts val="0"/>
              </a:spcBef>
              <a:spcAft>
                <a:spcPts val="0"/>
              </a:spcAft>
              <a:buSzPts val="3000"/>
              <a:buNone/>
            </a:pPr>
            <a:r>
              <a:rPr lang="en" sz="3467" b="1"/>
              <a:t>IX. Effectivity</a:t>
            </a:r>
            <a:endParaRPr sz="3467" b="1"/>
          </a:p>
        </p:txBody>
      </p:sp>
      <p:sp>
        <p:nvSpPr>
          <p:cNvPr id="458" name="Google Shape;458;p34"/>
          <p:cNvSpPr txBox="1"/>
          <p:nvPr/>
        </p:nvSpPr>
        <p:spPr>
          <a:xfrm>
            <a:off x="315300" y="3265866"/>
            <a:ext cx="11461200" cy="4136847"/>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marR="0" lvl="0" indent="0" algn="just" rtl="0">
              <a:lnSpc>
                <a:spcPct val="100000"/>
              </a:lnSpc>
              <a:spcBef>
                <a:spcPts val="0"/>
              </a:spcBef>
              <a:spcAft>
                <a:spcPts val="0"/>
              </a:spcAft>
              <a:buClr>
                <a:srgbClr val="000000"/>
              </a:buClr>
              <a:buSzPts val="1600"/>
              <a:buFont typeface="Arial"/>
              <a:buNone/>
            </a:pPr>
            <a:r>
              <a:rPr lang="en" sz="2133" b="0" i="0" u="none" strike="noStrike" cap="none" dirty="0">
                <a:solidFill>
                  <a:srgbClr val="000000"/>
                </a:solidFill>
                <a:latin typeface="Arial"/>
                <a:ea typeface="Arial"/>
                <a:cs typeface="Arial"/>
                <a:sym typeface="Arial"/>
              </a:rPr>
              <a:t>These Policies and Guidelines shall take effect immediately.</a:t>
            </a:r>
            <a:endParaRPr sz="2133"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600"/>
              <a:buFont typeface="Arial"/>
              <a:buNone/>
            </a:pPr>
            <a:endParaRPr sz="2133"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600"/>
              <a:buFont typeface="Arial"/>
              <a:buNone/>
            </a:pPr>
            <a:r>
              <a:rPr lang="en" sz="2133" b="0" i="0" u="none" strike="noStrike" cap="none" dirty="0">
                <a:solidFill>
                  <a:srgbClr val="000000"/>
                </a:solidFill>
                <a:latin typeface="Arial"/>
                <a:ea typeface="Arial"/>
                <a:cs typeface="Arial"/>
                <a:sym typeface="Arial"/>
              </a:rPr>
              <a:t>Quezon City, Philippines, </a:t>
            </a:r>
            <a:r>
              <a:rPr lang="en" sz="2133" dirty="0"/>
              <a:t>September 6</a:t>
            </a:r>
            <a:r>
              <a:rPr lang="en" sz="2133" b="0" i="0" u="none" strike="noStrike" cap="none" dirty="0">
                <a:solidFill>
                  <a:srgbClr val="000000"/>
                </a:solidFill>
                <a:latin typeface="Arial"/>
                <a:ea typeface="Arial"/>
                <a:cs typeface="Arial"/>
                <a:sym typeface="Arial"/>
              </a:rPr>
              <a:t>, 202</a:t>
            </a:r>
            <a:r>
              <a:rPr lang="en" sz="2133" dirty="0"/>
              <a:t>1</a:t>
            </a:r>
            <a:r>
              <a:rPr lang="en" sz="2133" b="0" i="0" u="none" strike="noStrike" cap="none" dirty="0">
                <a:solidFill>
                  <a:srgbClr val="000000"/>
                </a:solidFill>
                <a:latin typeface="Arial"/>
                <a:ea typeface="Arial"/>
                <a:cs typeface="Arial"/>
                <a:sym typeface="Arial"/>
              </a:rPr>
              <a:t>, 	</a:t>
            </a:r>
            <a:endParaRPr sz="2133"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600"/>
              <a:buFont typeface="Arial"/>
              <a:buNone/>
            </a:pPr>
            <a:endParaRPr sz="2133"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600"/>
              <a:buFont typeface="Arial"/>
              <a:buNone/>
            </a:pPr>
            <a:r>
              <a:rPr lang="en" sz="2133" b="0" i="0" u="none" strike="noStrike" cap="none" dirty="0">
                <a:solidFill>
                  <a:srgbClr val="000000"/>
                </a:solidFill>
                <a:latin typeface="Arial"/>
                <a:ea typeface="Arial"/>
                <a:cs typeface="Arial"/>
                <a:sym typeface="Arial"/>
              </a:rPr>
              <a:t>For the CHED:								For the DEPED:</a:t>
            </a:r>
            <a:endParaRPr sz="2133"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600"/>
              <a:buFont typeface="Arial"/>
              <a:buNone/>
            </a:pPr>
            <a:endParaRPr sz="2133"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600"/>
              <a:buFont typeface="Arial"/>
              <a:buNone/>
            </a:pPr>
            <a:r>
              <a:rPr lang="en" sz="2133" dirty="0"/>
              <a:t>/s/                                                                              /s/</a:t>
            </a:r>
            <a:endParaRPr sz="2133"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600"/>
              <a:buFont typeface="Arial"/>
              <a:buNone/>
            </a:pPr>
            <a:r>
              <a:rPr lang="en" sz="2133" b="1" i="0" u="none" strike="noStrike" cap="none" dirty="0">
                <a:solidFill>
                  <a:srgbClr val="000000"/>
                </a:solidFill>
                <a:latin typeface="Arial"/>
                <a:ea typeface="Arial"/>
                <a:cs typeface="Arial"/>
                <a:sym typeface="Arial"/>
              </a:rPr>
              <a:t>J. </a:t>
            </a:r>
            <a:r>
              <a:rPr lang="en" sz="2133" b="1" i="0" u="none" strike="noStrike" cap="none" dirty="0" err="1">
                <a:solidFill>
                  <a:srgbClr val="000000"/>
                </a:solidFill>
                <a:latin typeface="Arial"/>
                <a:ea typeface="Arial"/>
                <a:cs typeface="Arial"/>
                <a:sym typeface="Arial"/>
              </a:rPr>
              <a:t>PROSPERO</a:t>
            </a:r>
            <a:r>
              <a:rPr lang="en" sz="2133" b="1" i="0" u="none" strike="noStrike" cap="none" dirty="0">
                <a:solidFill>
                  <a:srgbClr val="000000"/>
                </a:solidFill>
                <a:latin typeface="Arial"/>
                <a:ea typeface="Arial"/>
                <a:cs typeface="Arial"/>
                <a:sym typeface="Arial"/>
              </a:rPr>
              <a:t> E. DE VERA III, DPA	LEONOR </a:t>
            </a:r>
            <a:r>
              <a:rPr lang="en" sz="2133" b="1" i="0" u="none" strike="noStrike" cap="none" dirty="0" err="1">
                <a:solidFill>
                  <a:srgbClr val="000000"/>
                </a:solidFill>
                <a:latin typeface="Arial"/>
                <a:ea typeface="Arial"/>
                <a:cs typeface="Arial"/>
                <a:sym typeface="Arial"/>
              </a:rPr>
              <a:t>MAGTOLIS</a:t>
            </a:r>
            <a:r>
              <a:rPr lang="en" sz="2133" b="1" i="0" u="none" strike="noStrike" cap="none" dirty="0">
                <a:solidFill>
                  <a:srgbClr val="000000"/>
                </a:solidFill>
                <a:latin typeface="Arial"/>
                <a:ea typeface="Arial"/>
                <a:cs typeface="Arial"/>
                <a:sym typeface="Arial"/>
              </a:rPr>
              <a:t> </a:t>
            </a:r>
            <a:r>
              <a:rPr lang="en" sz="2133" b="1" i="0" u="none" strike="noStrike" cap="none" dirty="0" err="1">
                <a:solidFill>
                  <a:srgbClr val="000000"/>
                </a:solidFill>
                <a:latin typeface="Arial"/>
                <a:ea typeface="Arial"/>
                <a:cs typeface="Arial"/>
                <a:sym typeface="Arial"/>
              </a:rPr>
              <a:t>BRIONES</a:t>
            </a:r>
            <a:endParaRPr sz="2133" b="1" i="0" u="none" strike="noStrike" cap="none" dirty="0">
              <a:solidFill>
                <a:srgbClr val="000000"/>
              </a:solidFill>
              <a:latin typeface="Arial"/>
              <a:ea typeface="Arial"/>
              <a:cs typeface="Arial"/>
              <a:sym typeface="Arial"/>
            </a:endParaRPr>
          </a:p>
          <a:p>
            <a:pPr marL="609585" marR="0" lvl="0" indent="609585" algn="just" rtl="0">
              <a:lnSpc>
                <a:spcPct val="100000"/>
              </a:lnSpc>
              <a:spcBef>
                <a:spcPts val="0"/>
              </a:spcBef>
              <a:spcAft>
                <a:spcPts val="0"/>
              </a:spcAft>
              <a:buClr>
                <a:srgbClr val="000000"/>
              </a:buClr>
              <a:buSzPts val="1600"/>
              <a:buFont typeface="Arial"/>
              <a:buNone/>
            </a:pPr>
            <a:r>
              <a:rPr lang="en" sz="2133" b="0" i="0" u="none" strike="noStrike" cap="none" dirty="0">
                <a:solidFill>
                  <a:srgbClr val="000000"/>
                </a:solidFill>
                <a:latin typeface="Arial"/>
                <a:ea typeface="Arial"/>
                <a:cs typeface="Arial"/>
                <a:sym typeface="Arial"/>
              </a:rPr>
              <a:t>Chairman			</a:t>
            </a:r>
            <a:r>
              <a:rPr lang="fil-PH" sz="2133" b="0" i="0" u="none" strike="noStrike" cap="none" dirty="0">
                <a:solidFill>
                  <a:srgbClr val="000000"/>
                </a:solidFill>
                <a:latin typeface="Arial"/>
                <a:ea typeface="Arial"/>
                <a:cs typeface="Arial"/>
                <a:sym typeface="Arial"/>
              </a:rPr>
              <a:t>     </a:t>
            </a:r>
            <a:r>
              <a:rPr lang="en" sz="2133" b="0" i="0" u="none" strike="noStrike" cap="none" dirty="0">
                <a:solidFill>
                  <a:srgbClr val="000000"/>
                </a:solidFill>
                <a:latin typeface="Arial"/>
                <a:ea typeface="Arial"/>
                <a:cs typeface="Arial"/>
                <a:sym typeface="Arial"/>
              </a:rPr>
              <a:t>Secretary						</a:t>
            </a:r>
            <a:r>
              <a:rPr lang="fil-PH" sz="2133" dirty="0"/>
              <a:t>            </a:t>
            </a:r>
            <a:endParaRPr sz="2133"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343872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gf9b455c846_0_11"/>
          <p:cNvSpPr txBox="1">
            <a:spLocks noGrp="1"/>
          </p:cNvSpPr>
          <p:nvPr>
            <p:ph type="title"/>
          </p:nvPr>
        </p:nvSpPr>
        <p:spPr>
          <a:xfrm>
            <a:off x="501667" y="451133"/>
            <a:ext cx="11360800" cy="8104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100000"/>
              </a:lnSpc>
              <a:spcBef>
                <a:spcPts val="0"/>
              </a:spcBef>
              <a:spcAft>
                <a:spcPts val="0"/>
              </a:spcAft>
              <a:buSzPts val="3000"/>
              <a:buNone/>
            </a:pPr>
            <a:r>
              <a:rPr lang="en" sz="3733" b="1"/>
              <a:t>IV. Delivery of Experiential Learning Courses - </a:t>
            </a:r>
            <a:r>
              <a:rPr lang="en" sz="3733" b="1">
                <a:solidFill>
                  <a:schemeClr val="accent4"/>
                </a:solidFill>
              </a:rPr>
              <a:t>TI</a:t>
            </a:r>
            <a:endParaRPr sz="3733" b="1">
              <a:solidFill>
                <a:schemeClr val="accent4"/>
              </a:solidFill>
            </a:endParaRPr>
          </a:p>
        </p:txBody>
      </p:sp>
      <p:graphicFrame>
        <p:nvGraphicFramePr>
          <p:cNvPr id="335" name="Google Shape;335;gf9b455c846_0_11"/>
          <p:cNvGraphicFramePr/>
          <p:nvPr/>
        </p:nvGraphicFramePr>
        <p:xfrm>
          <a:off x="777101" y="1448034"/>
          <a:ext cx="10213300" cy="5045673"/>
        </p:xfrm>
        <a:graphic>
          <a:graphicData uri="http://schemas.openxmlformats.org/drawingml/2006/table">
            <a:tbl>
              <a:tblPr>
                <a:noFill/>
              </a:tblPr>
              <a:tblGrid>
                <a:gridCol w="3088867">
                  <a:extLst>
                    <a:ext uri="{9D8B030D-6E8A-4147-A177-3AD203B41FA5}">
                      <a16:colId xmlns:a16="http://schemas.microsoft.com/office/drawing/2014/main" val="20000"/>
                    </a:ext>
                  </a:extLst>
                </a:gridCol>
                <a:gridCol w="7124433">
                  <a:extLst>
                    <a:ext uri="{9D8B030D-6E8A-4147-A177-3AD203B41FA5}">
                      <a16:colId xmlns:a16="http://schemas.microsoft.com/office/drawing/2014/main" val="20001"/>
                    </a:ext>
                  </a:extLst>
                </a:gridCol>
              </a:tblGrid>
              <a:tr h="819573">
                <a:tc>
                  <a:txBody>
                    <a:bodyPr/>
                    <a:lstStyle/>
                    <a:p>
                      <a:pPr marL="0" marR="0" lvl="0" indent="0" algn="ctr" rtl="0">
                        <a:lnSpc>
                          <a:spcPct val="100000"/>
                        </a:lnSpc>
                        <a:spcBef>
                          <a:spcPts val="0"/>
                        </a:spcBef>
                        <a:spcAft>
                          <a:spcPts val="0"/>
                        </a:spcAft>
                        <a:buClr>
                          <a:srgbClr val="000000"/>
                        </a:buClr>
                        <a:buSzPts val="1100"/>
                        <a:buFont typeface="Arial"/>
                        <a:buNone/>
                      </a:pPr>
                      <a:r>
                        <a:rPr lang="en" sz="2100" b="1" u="none" strike="noStrike" cap="none"/>
                        <a:t>Teaching-Learning Activities</a:t>
                      </a:r>
                      <a:endParaRPr sz="2100" b="1" u="none" strike="noStrike" cap="none"/>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 sz="2100" b="1" u="none" strike="noStrike" cap="none"/>
                        <a:t>Teaching Internship</a:t>
                      </a:r>
                      <a:endParaRPr sz="2100" b="1" u="none" strike="noStrike" cap="none"/>
                    </a:p>
                    <a:p>
                      <a:pPr marL="0" marR="0" lvl="0" indent="0" algn="ctr" rtl="0">
                        <a:lnSpc>
                          <a:spcPct val="100000"/>
                        </a:lnSpc>
                        <a:spcBef>
                          <a:spcPts val="0"/>
                        </a:spcBef>
                        <a:spcAft>
                          <a:spcPts val="0"/>
                        </a:spcAft>
                        <a:buClr>
                          <a:srgbClr val="000000"/>
                        </a:buClr>
                        <a:buSzPts val="1100"/>
                        <a:buFont typeface="Arial"/>
                        <a:buNone/>
                      </a:pPr>
                      <a:r>
                        <a:rPr lang="en" sz="2100" b="1"/>
                        <a:t>(360 hours)</a:t>
                      </a:r>
                      <a:endParaRPr sz="2100" b="1"/>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4226100">
                <a:tc>
                  <a:txBody>
                    <a:bodyPr/>
                    <a:lstStyle/>
                    <a:p>
                      <a:pPr marL="171450" marR="0" lvl="0" indent="-158750" algn="just" rtl="0">
                        <a:lnSpc>
                          <a:spcPct val="100000"/>
                        </a:lnSpc>
                        <a:spcBef>
                          <a:spcPts val="0"/>
                        </a:spcBef>
                        <a:spcAft>
                          <a:spcPts val="0"/>
                        </a:spcAft>
                        <a:buClr>
                          <a:srgbClr val="000000"/>
                        </a:buClr>
                        <a:buSzPts val="1600"/>
                        <a:buFont typeface="Arial"/>
                        <a:buAutoNum type="arabicPeriod"/>
                      </a:pPr>
                      <a:r>
                        <a:rPr lang="en" sz="2100" b="1" u="none" strike="noStrike" cap="none"/>
                        <a:t>Observation of Classes, Pre-Observation and Post-Observation Conferences </a:t>
                      </a:r>
                      <a:endParaRPr sz="2100" b="1" u="none" strike="noStrike" cap="none"/>
                    </a:p>
                    <a:p>
                      <a:pPr marL="457200" marR="0" lvl="0" indent="0" algn="just" rtl="0">
                        <a:lnSpc>
                          <a:spcPct val="100000"/>
                        </a:lnSpc>
                        <a:spcBef>
                          <a:spcPts val="1200"/>
                        </a:spcBef>
                        <a:spcAft>
                          <a:spcPts val="0"/>
                        </a:spcAft>
                        <a:buClr>
                          <a:srgbClr val="000000"/>
                        </a:buClr>
                        <a:buSzPts val="1200"/>
                        <a:buFont typeface="Arial"/>
                        <a:buNone/>
                      </a:pPr>
                      <a:endParaRPr sz="2100" u="none" strike="noStrike" cap="none"/>
                    </a:p>
                    <a:p>
                      <a:pPr marL="0" marR="0" lvl="0" indent="0" algn="just" rtl="0">
                        <a:lnSpc>
                          <a:spcPct val="100000"/>
                        </a:lnSpc>
                        <a:spcBef>
                          <a:spcPts val="1200"/>
                        </a:spcBef>
                        <a:spcAft>
                          <a:spcPts val="0"/>
                        </a:spcAft>
                        <a:buClr>
                          <a:srgbClr val="000000"/>
                        </a:buClr>
                        <a:buSzPts val="1200"/>
                        <a:buFont typeface="Arial"/>
                        <a:buNone/>
                      </a:pPr>
                      <a:endParaRPr sz="2100" u="none" strike="noStrike" cap="none"/>
                    </a:p>
                  </a:txBody>
                  <a:tcPr marL="84667" marR="84667" marT="84667" marB="84667">
                    <a:lnL w="12700" cap="flat" cmpd="sng">
                      <a:solidFill>
                        <a:srgbClr val="000000"/>
                      </a:solidFill>
                      <a:prstDash val="solid"/>
                      <a:round/>
                      <a:headEnd type="none" w="sm" len="sm"/>
                      <a:tailEnd type="none" w="sm" len="sm"/>
                    </a:lnL>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400050" marR="0" lvl="0" indent="-282575" algn="just" rtl="0">
                        <a:lnSpc>
                          <a:spcPct val="100000"/>
                        </a:lnSpc>
                        <a:spcBef>
                          <a:spcPts val="0"/>
                        </a:spcBef>
                        <a:spcAft>
                          <a:spcPts val="0"/>
                        </a:spcAft>
                        <a:buClr>
                          <a:srgbClr val="000000"/>
                        </a:buClr>
                        <a:buSzPts val="1600"/>
                        <a:buFont typeface="Arial"/>
                        <a:buAutoNum type="alphaLcPeriod"/>
                      </a:pPr>
                      <a:r>
                        <a:rPr lang="en" sz="2100" u="none" strike="noStrike" cap="none" dirty="0"/>
                        <a:t>Observing the teaching-learning process in  limited face-to-face, </a:t>
                      </a:r>
                      <a:r>
                        <a:rPr lang="en" sz="2100" dirty="0"/>
                        <a:t>f</a:t>
                      </a:r>
                      <a:r>
                        <a:rPr lang="en" sz="2100" u="none" strike="noStrike" cap="none" dirty="0"/>
                        <a:t>lexible a</a:t>
                      </a:r>
                      <a:r>
                        <a:rPr lang="en" sz="2100" dirty="0"/>
                        <a:t>n</a:t>
                      </a:r>
                      <a:r>
                        <a:rPr lang="en" sz="2100" u="none" strike="noStrike" cap="none" dirty="0"/>
                        <a:t>d  </a:t>
                      </a:r>
                      <a:r>
                        <a:rPr lang="en" sz="2100" dirty="0"/>
                        <a:t>d</a:t>
                      </a:r>
                      <a:r>
                        <a:rPr lang="en" sz="2100" u="none" strike="noStrike" cap="none" dirty="0"/>
                        <a:t>istance </a:t>
                      </a:r>
                      <a:r>
                        <a:rPr lang="en" sz="2100" dirty="0"/>
                        <a:t>l</a:t>
                      </a:r>
                      <a:r>
                        <a:rPr lang="en" sz="2100" u="none" strike="noStrike" cap="none" dirty="0"/>
                        <a:t>earning </a:t>
                      </a:r>
                      <a:r>
                        <a:rPr lang="en" sz="2100" dirty="0"/>
                        <a:t>d</a:t>
                      </a:r>
                      <a:r>
                        <a:rPr lang="en" sz="2100" u="none" strike="noStrike" cap="none" dirty="0"/>
                        <a:t>elivery </a:t>
                      </a:r>
                      <a:r>
                        <a:rPr lang="en" sz="2100" dirty="0"/>
                        <a:t>m</a:t>
                      </a:r>
                      <a:r>
                        <a:rPr lang="en" sz="2100" u="none" strike="noStrike" cap="none" dirty="0"/>
                        <a:t>odes</a:t>
                      </a:r>
                      <a:r>
                        <a:rPr lang="en" sz="2100" dirty="0"/>
                        <a:t> </a:t>
                      </a:r>
                      <a:r>
                        <a:rPr lang="en" sz="2100" u="none" strike="noStrike" cap="none" dirty="0"/>
                        <a:t>focusing on the development of the MELCs  and reflecting on these processes</a:t>
                      </a:r>
                      <a:endParaRPr sz="2100" u="none" strike="noStrike" cap="none" dirty="0"/>
                    </a:p>
                    <a:p>
                      <a:pPr marL="457200" marR="0" lvl="0" indent="0" algn="just" rtl="0">
                        <a:lnSpc>
                          <a:spcPct val="100000"/>
                        </a:lnSpc>
                        <a:spcBef>
                          <a:spcPts val="0"/>
                        </a:spcBef>
                        <a:spcAft>
                          <a:spcPts val="0"/>
                        </a:spcAft>
                        <a:buNone/>
                      </a:pPr>
                      <a:endParaRPr sz="2100" dirty="0"/>
                    </a:p>
                    <a:p>
                      <a:pPr marL="400050" marR="0" lvl="0" indent="-282575" algn="just" rtl="0">
                        <a:lnSpc>
                          <a:spcPct val="100000"/>
                        </a:lnSpc>
                        <a:spcBef>
                          <a:spcPts val="0"/>
                        </a:spcBef>
                        <a:spcAft>
                          <a:spcPts val="0"/>
                        </a:spcAft>
                        <a:buClr>
                          <a:srgbClr val="000000"/>
                        </a:buClr>
                        <a:buSzPts val="1600"/>
                        <a:buFont typeface="Arial"/>
                        <a:buAutoNum type="alphaLcPeriod"/>
                      </a:pPr>
                      <a:r>
                        <a:rPr lang="en" sz="2100" u="none" strike="noStrike" cap="none" dirty="0"/>
                        <a:t>Attending pre-observation and post-observation conferences with the Cooperating Teacher and the College Supervisor</a:t>
                      </a:r>
                      <a:endParaRPr sz="2100" u="none" strike="noStrike" cap="none" dirty="0"/>
                    </a:p>
                    <a:p>
                      <a:pPr marL="457200" marR="0" lvl="0" indent="0" algn="just" rtl="0">
                        <a:lnSpc>
                          <a:spcPct val="100000"/>
                        </a:lnSpc>
                        <a:spcBef>
                          <a:spcPts val="0"/>
                        </a:spcBef>
                        <a:spcAft>
                          <a:spcPts val="0"/>
                        </a:spcAft>
                        <a:buNone/>
                      </a:pPr>
                      <a:endParaRPr sz="2100" dirty="0"/>
                    </a:p>
                    <a:p>
                      <a:pPr marL="400050" marR="0" lvl="0" indent="-282575" algn="just" rtl="0">
                        <a:lnSpc>
                          <a:spcPct val="100000"/>
                        </a:lnSpc>
                        <a:spcBef>
                          <a:spcPts val="0"/>
                        </a:spcBef>
                        <a:spcAft>
                          <a:spcPts val="0"/>
                        </a:spcAft>
                        <a:buClr>
                          <a:srgbClr val="000000"/>
                        </a:buClr>
                        <a:buSzPts val="1600"/>
                        <a:buFont typeface="Arial"/>
                        <a:buAutoNum type="alphaLcPeriod"/>
                      </a:pPr>
                      <a:r>
                        <a:rPr lang="en" sz="2100" u="none" strike="noStrike" cap="none" dirty="0"/>
                        <a:t>Keeping a daily reflection journal</a:t>
                      </a:r>
                      <a:endParaRPr sz="2100" u="none" strike="noStrike" cap="none" dirty="0"/>
                    </a:p>
                  </a:txBody>
                  <a:tcPr marL="84667" marR="84667" marT="84667" marB="84667">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Google Shape;340;gf9b455c846_0_16"/>
          <p:cNvSpPr txBox="1">
            <a:spLocks noGrp="1"/>
          </p:cNvSpPr>
          <p:nvPr>
            <p:ph type="title"/>
          </p:nvPr>
        </p:nvSpPr>
        <p:spPr>
          <a:xfrm>
            <a:off x="415600" y="343467"/>
            <a:ext cx="11360800" cy="8104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100000"/>
              </a:lnSpc>
              <a:spcBef>
                <a:spcPts val="0"/>
              </a:spcBef>
              <a:spcAft>
                <a:spcPts val="0"/>
              </a:spcAft>
              <a:buSzPts val="3000"/>
              <a:buNone/>
            </a:pPr>
            <a:r>
              <a:rPr lang="en" sz="3733" b="1"/>
              <a:t>IV. Delivery of Experiential Learning Courses - </a:t>
            </a:r>
            <a:r>
              <a:rPr lang="en" sz="3733" b="1">
                <a:solidFill>
                  <a:schemeClr val="accent4"/>
                </a:solidFill>
              </a:rPr>
              <a:t>TI</a:t>
            </a:r>
            <a:endParaRPr b="1"/>
          </a:p>
        </p:txBody>
      </p:sp>
      <p:graphicFrame>
        <p:nvGraphicFramePr>
          <p:cNvPr id="341" name="Google Shape;341;gf9b455c846_0_16"/>
          <p:cNvGraphicFramePr/>
          <p:nvPr/>
        </p:nvGraphicFramePr>
        <p:xfrm>
          <a:off x="676634" y="1433701"/>
          <a:ext cx="10285533" cy="5045673"/>
        </p:xfrm>
        <a:graphic>
          <a:graphicData uri="http://schemas.openxmlformats.org/drawingml/2006/table">
            <a:tbl>
              <a:tblPr>
                <a:noFill/>
              </a:tblPr>
              <a:tblGrid>
                <a:gridCol w="2962133">
                  <a:extLst>
                    <a:ext uri="{9D8B030D-6E8A-4147-A177-3AD203B41FA5}">
                      <a16:colId xmlns:a16="http://schemas.microsoft.com/office/drawing/2014/main" val="20000"/>
                    </a:ext>
                  </a:extLst>
                </a:gridCol>
                <a:gridCol w="7323400">
                  <a:extLst>
                    <a:ext uri="{9D8B030D-6E8A-4147-A177-3AD203B41FA5}">
                      <a16:colId xmlns:a16="http://schemas.microsoft.com/office/drawing/2014/main" val="20001"/>
                    </a:ext>
                  </a:extLst>
                </a:gridCol>
              </a:tblGrid>
              <a:tr h="819573">
                <a:tc>
                  <a:txBody>
                    <a:bodyPr/>
                    <a:lstStyle/>
                    <a:p>
                      <a:pPr marL="0" marR="0" lvl="0" indent="0" algn="ctr" rtl="0">
                        <a:lnSpc>
                          <a:spcPct val="100000"/>
                        </a:lnSpc>
                        <a:spcBef>
                          <a:spcPts val="0"/>
                        </a:spcBef>
                        <a:spcAft>
                          <a:spcPts val="0"/>
                        </a:spcAft>
                        <a:buClr>
                          <a:srgbClr val="000000"/>
                        </a:buClr>
                        <a:buSzPts val="1200"/>
                        <a:buFont typeface="Arial"/>
                        <a:buNone/>
                      </a:pPr>
                      <a:r>
                        <a:rPr lang="en" sz="2100" b="1" u="none" strike="noStrike" cap="none"/>
                        <a:t>Teaching-Learning Activities</a:t>
                      </a:r>
                      <a:endParaRPr sz="2100" b="1" u="none" strike="noStrike" cap="none"/>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 sz="2100" b="1" u="none" strike="noStrike" cap="none"/>
                        <a:t>Teaching Internship</a:t>
                      </a:r>
                      <a:endParaRPr sz="2100" b="1" u="none" strike="noStrike" cap="none"/>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4226100">
                <a:tc>
                  <a:txBody>
                    <a:bodyPr/>
                    <a:lstStyle/>
                    <a:p>
                      <a:pPr marL="285750" marR="0" lvl="0" indent="-282575" algn="just" rtl="0">
                        <a:lnSpc>
                          <a:spcPct val="100000"/>
                        </a:lnSpc>
                        <a:spcBef>
                          <a:spcPts val="0"/>
                        </a:spcBef>
                        <a:spcAft>
                          <a:spcPts val="0"/>
                        </a:spcAft>
                        <a:buClr>
                          <a:srgbClr val="000000"/>
                        </a:buClr>
                        <a:buSzPts val="1600"/>
                        <a:buFont typeface="Arial"/>
                        <a:buAutoNum type="arabicPeriod" startAt="2"/>
                      </a:pPr>
                      <a:r>
                        <a:rPr lang="en" sz="2100" b="1" u="none" strike="noStrike" cap="none"/>
                        <a:t>Class Routines</a:t>
                      </a:r>
                      <a:endParaRPr sz="2100" b="1" u="none" strike="noStrike" cap="none"/>
                    </a:p>
                    <a:p>
                      <a:pPr marL="0" marR="0" lvl="0" indent="0" algn="just" rtl="0">
                        <a:lnSpc>
                          <a:spcPct val="100000"/>
                        </a:lnSpc>
                        <a:spcBef>
                          <a:spcPts val="1200"/>
                        </a:spcBef>
                        <a:spcAft>
                          <a:spcPts val="0"/>
                        </a:spcAft>
                        <a:buClr>
                          <a:srgbClr val="000000"/>
                        </a:buClr>
                        <a:buSzPts val="1300"/>
                        <a:buFont typeface="Arial"/>
                        <a:buNone/>
                      </a:pPr>
                      <a:r>
                        <a:rPr lang="en" sz="2100" u="none" strike="noStrike" cap="none"/>
                        <a:t> </a:t>
                      </a:r>
                      <a:endParaRPr sz="2100" u="none" strike="noStrike" cap="none"/>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342900" marR="0" lvl="1" indent="-282575" algn="just" rtl="0">
                        <a:lnSpc>
                          <a:spcPct val="115000"/>
                        </a:lnSpc>
                        <a:spcBef>
                          <a:spcPts val="0"/>
                        </a:spcBef>
                        <a:spcAft>
                          <a:spcPts val="0"/>
                        </a:spcAft>
                        <a:buClr>
                          <a:srgbClr val="000000"/>
                        </a:buClr>
                        <a:buSzPts val="1600"/>
                        <a:buFont typeface="Arial"/>
                        <a:buAutoNum type="alphaLcPeriod"/>
                      </a:pPr>
                      <a:r>
                        <a:rPr lang="en" sz="2100"/>
                        <a:t>Attending orientation sessions </a:t>
                      </a:r>
                      <a:r>
                        <a:rPr lang="en" sz="2100" u="none" strike="noStrike" cap="none"/>
                        <a:t>on protocols for classes in the learning modality employed by the school</a:t>
                      </a:r>
                      <a:endParaRPr sz="2100" u="none" strike="noStrike" cap="none"/>
                    </a:p>
                    <a:p>
                      <a:pPr marL="914400" marR="0" lvl="0" indent="0" algn="just" rtl="0">
                        <a:lnSpc>
                          <a:spcPct val="115000"/>
                        </a:lnSpc>
                        <a:spcBef>
                          <a:spcPts val="0"/>
                        </a:spcBef>
                        <a:spcAft>
                          <a:spcPts val="0"/>
                        </a:spcAft>
                        <a:buNone/>
                      </a:pPr>
                      <a:endParaRPr sz="2100"/>
                    </a:p>
                    <a:p>
                      <a:pPr marL="342900" marR="0" lvl="1" indent="-282575" algn="just" rtl="0">
                        <a:lnSpc>
                          <a:spcPct val="115000"/>
                        </a:lnSpc>
                        <a:spcBef>
                          <a:spcPts val="0"/>
                        </a:spcBef>
                        <a:spcAft>
                          <a:spcPts val="0"/>
                        </a:spcAft>
                        <a:buClr>
                          <a:srgbClr val="000000"/>
                        </a:buClr>
                        <a:buSzPts val="1600"/>
                        <a:buFont typeface="Arial"/>
                        <a:buAutoNum type="alphaLcPeriod"/>
                      </a:pPr>
                      <a:r>
                        <a:rPr lang="en" sz="2100" u="none" strike="noStrike" cap="none"/>
                        <a:t>Assisting the Cooperating Teacher in the preparation and implementation of class guidelines appropriate for </a:t>
                      </a:r>
                      <a:r>
                        <a:rPr lang="en" sz="2100"/>
                        <a:t>the</a:t>
                      </a:r>
                      <a:r>
                        <a:rPr lang="en" sz="2100" u="none" strike="noStrike" cap="none"/>
                        <a:t> learning modalit</a:t>
                      </a:r>
                      <a:r>
                        <a:rPr lang="en" sz="2100"/>
                        <a:t>y employed by the school</a:t>
                      </a:r>
                      <a:endParaRPr sz="2100" u="none" strike="noStrike" cap="none"/>
                    </a:p>
                    <a:p>
                      <a:pPr marL="342900" marR="0" lvl="0" indent="-180975" algn="just" rtl="0">
                        <a:lnSpc>
                          <a:spcPct val="100000"/>
                        </a:lnSpc>
                        <a:spcBef>
                          <a:spcPts val="1200"/>
                        </a:spcBef>
                        <a:spcAft>
                          <a:spcPts val="0"/>
                        </a:spcAft>
                        <a:buClr>
                          <a:srgbClr val="000000"/>
                        </a:buClr>
                        <a:buSzPts val="1300"/>
                        <a:buFont typeface="Arial"/>
                        <a:buNone/>
                      </a:pPr>
                      <a:r>
                        <a:rPr lang="en" sz="2100" u="none" strike="noStrike" cap="none"/>
                        <a:t> </a:t>
                      </a:r>
                      <a:endParaRPr sz="2100" u="none" strike="noStrike" cap="none"/>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38852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gf9b455c846_0_21"/>
          <p:cNvSpPr txBox="1">
            <a:spLocks noGrp="1"/>
          </p:cNvSpPr>
          <p:nvPr>
            <p:ph type="title"/>
          </p:nvPr>
        </p:nvSpPr>
        <p:spPr>
          <a:xfrm>
            <a:off x="415600" y="343467"/>
            <a:ext cx="11360800" cy="8104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100000"/>
              </a:lnSpc>
              <a:spcBef>
                <a:spcPts val="0"/>
              </a:spcBef>
              <a:spcAft>
                <a:spcPts val="0"/>
              </a:spcAft>
              <a:buSzPts val="3000"/>
              <a:buNone/>
            </a:pPr>
            <a:r>
              <a:rPr lang="en" sz="3733" b="1"/>
              <a:t>IV. Delivery of Experiential Learning Courses - </a:t>
            </a:r>
            <a:r>
              <a:rPr lang="en" sz="3733" b="1">
                <a:solidFill>
                  <a:schemeClr val="accent4"/>
                </a:solidFill>
              </a:rPr>
              <a:t>TI</a:t>
            </a:r>
            <a:endParaRPr b="1"/>
          </a:p>
        </p:txBody>
      </p:sp>
      <p:graphicFrame>
        <p:nvGraphicFramePr>
          <p:cNvPr id="347" name="Google Shape;347;gf9b455c846_0_21"/>
          <p:cNvGraphicFramePr/>
          <p:nvPr/>
        </p:nvGraphicFramePr>
        <p:xfrm>
          <a:off x="705368" y="1491067"/>
          <a:ext cx="10830233" cy="5296740"/>
        </p:xfrm>
        <a:graphic>
          <a:graphicData uri="http://schemas.openxmlformats.org/drawingml/2006/table">
            <a:tbl>
              <a:tblPr>
                <a:noFill/>
              </a:tblPr>
              <a:tblGrid>
                <a:gridCol w="3167333">
                  <a:extLst>
                    <a:ext uri="{9D8B030D-6E8A-4147-A177-3AD203B41FA5}">
                      <a16:colId xmlns:a16="http://schemas.microsoft.com/office/drawing/2014/main" val="20000"/>
                    </a:ext>
                  </a:extLst>
                </a:gridCol>
                <a:gridCol w="7662900">
                  <a:extLst>
                    <a:ext uri="{9D8B030D-6E8A-4147-A177-3AD203B41FA5}">
                      <a16:colId xmlns:a16="http://schemas.microsoft.com/office/drawing/2014/main" val="20001"/>
                    </a:ext>
                  </a:extLst>
                </a:gridCol>
              </a:tblGrid>
              <a:tr h="819573">
                <a:tc>
                  <a:txBody>
                    <a:bodyPr/>
                    <a:lstStyle/>
                    <a:p>
                      <a:pPr marL="0" marR="0" lvl="0" indent="0" algn="ctr" rtl="0">
                        <a:lnSpc>
                          <a:spcPct val="100000"/>
                        </a:lnSpc>
                        <a:spcBef>
                          <a:spcPts val="0"/>
                        </a:spcBef>
                        <a:spcAft>
                          <a:spcPts val="0"/>
                        </a:spcAft>
                        <a:buClr>
                          <a:srgbClr val="000000"/>
                        </a:buClr>
                        <a:buSzPts val="1200"/>
                        <a:buFont typeface="Arial"/>
                        <a:buNone/>
                      </a:pPr>
                      <a:r>
                        <a:rPr lang="en" sz="2100" b="1" u="none" strike="noStrike" cap="none"/>
                        <a:t>Teaching-Learning Activities</a:t>
                      </a:r>
                      <a:endParaRPr sz="2100" b="1" u="none" strike="noStrike" cap="none"/>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 sz="2100" b="1" u="none" strike="noStrike" cap="none"/>
                        <a:t>Teaching Internship</a:t>
                      </a:r>
                      <a:endParaRPr sz="2100" b="1" u="none" strike="noStrike" cap="none"/>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4477167">
                <a:tc>
                  <a:txBody>
                    <a:bodyPr/>
                    <a:lstStyle/>
                    <a:p>
                      <a:pPr marL="0" marR="0" lvl="0" indent="0" algn="just" rtl="0">
                        <a:lnSpc>
                          <a:spcPct val="100000"/>
                        </a:lnSpc>
                        <a:spcBef>
                          <a:spcPts val="0"/>
                        </a:spcBef>
                        <a:spcAft>
                          <a:spcPts val="0"/>
                        </a:spcAft>
                        <a:buClr>
                          <a:srgbClr val="000000"/>
                        </a:buClr>
                        <a:buSzPts val="1300"/>
                        <a:buFont typeface="Arial"/>
                        <a:buNone/>
                      </a:pPr>
                      <a:r>
                        <a:rPr lang="en" sz="2100" b="1" u="none" strike="noStrike" cap="none"/>
                        <a:t>3. Preparation of Instructional Materials</a:t>
                      </a:r>
                      <a:endParaRPr sz="2100" b="1" u="none" strike="noStrike" cap="none"/>
                    </a:p>
                    <a:p>
                      <a:pPr marL="180340" marR="0" lvl="0" indent="0" algn="just" rtl="0">
                        <a:lnSpc>
                          <a:spcPct val="100000"/>
                        </a:lnSpc>
                        <a:spcBef>
                          <a:spcPts val="1200"/>
                        </a:spcBef>
                        <a:spcAft>
                          <a:spcPts val="0"/>
                        </a:spcAft>
                        <a:buClr>
                          <a:srgbClr val="000000"/>
                        </a:buClr>
                        <a:buSzPts val="1300"/>
                        <a:buFont typeface="Arial"/>
                        <a:buNone/>
                      </a:pPr>
                      <a:endParaRPr sz="2100" b="1" u="none" strike="noStrike" cap="none"/>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342900" marR="0" lvl="0" indent="-282575" algn="just" rtl="0">
                        <a:lnSpc>
                          <a:spcPct val="100000"/>
                        </a:lnSpc>
                        <a:spcBef>
                          <a:spcPts val="0"/>
                        </a:spcBef>
                        <a:spcAft>
                          <a:spcPts val="0"/>
                        </a:spcAft>
                        <a:buClr>
                          <a:srgbClr val="000000"/>
                        </a:buClr>
                        <a:buSzPts val="1600"/>
                        <a:buFont typeface="Arial"/>
                        <a:buAutoNum type="alphaLcPeriod"/>
                      </a:pPr>
                      <a:r>
                        <a:rPr lang="en" sz="2100" u="none" strike="noStrike" cap="none"/>
                        <a:t>Assisting the Cooperating Teacher in the preparation of presentations and learning materials to be used in classes</a:t>
                      </a:r>
                      <a:endParaRPr sz="2100" u="none" strike="noStrike" cap="none"/>
                    </a:p>
                    <a:p>
                      <a:pPr marL="457200" marR="0" lvl="0" indent="0" algn="just" rtl="0">
                        <a:lnSpc>
                          <a:spcPct val="100000"/>
                        </a:lnSpc>
                        <a:spcBef>
                          <a:spcPts val="0"/>
                        </a:spcBef>
                        <a:spcAft>
                          <a:spcPts val="0"/>
                        </a:spcAft>
                        <a:buNone/>
                      </a:pPr>
                      <a:endParaRPr sz="2100"/>
                    </a:p>
                    <a:p>
                      <a:pPr marL="342900" marR="0" lvl="0" indent="-282575" algn="just" rtl="0">
                        <a:lnSpc>
                          <a:spcPct val="100000"/>
                        </a:lnSpc>
                        <a:spcBef>
                          <a:spcPts val="0"/>
                        </a:spcBef>
                        <a:spcAft>
                          <a:spcPts val="0"/>
                        </a:spcAft>
                        <a:buClr>
                          <a:srgbClr val="000000"/>
                        </a:buClr>
                        <a:buSzPts val="1600"/>
                        <a:buFont typeface="Arial"/>
                        <a:buAutoNum type="alphaLcPeriod"/>
                      </a:pPr>
                      <a:r>
                        <a:rPr lang="en" sz="2100" u="none" strike="noStrike" cap="none"/>
                        <a:t>Developing contextualized instructional materials for demonstration teaching  </a:t>
                      </a:r>
                      <a:r>
                        <a:rPr lang="en" sz="2100"/>
                        <a:t>that are appropriate for the learning modality employed by the school</a:t>
                      </a:r>
                      <a:endParaRPr sz="2100" u="none" strike="noStrike" cap="none"/>
                    </a:p>
                    <a:p>
                      <a:pPr marL="342900" marR="0" lvl="0" indent="-180975" algn="just" rtl="0">
                        <a:lnSpc>
                          <a:spcPct val="100000"/>
                        </a:lnSpc>
                        <a:spcBef>
                          <a:spcPts val="1200"/>
                        </a:spcBef>
                        <a:spcAft>
                          <a:spcPts val="0"/>
                        </a:spcAft>
                        <a:buClr>
                          <a:srgbClr val="000000"/>
                        </a:buClr>
                        <a:buSzPts val="1300"/>
                        <a:buFont typeface="Arial"/>
                        <a:buNone/>
                      </a:pPr>
                      <a:r>
                        <a:rPr lang="en" sz="2100" u="none" strike="noStrike" cap="none"/>
                        <a:t>Note:  </a:t>
                      </a:r>
                      <a:endParaRPr sz="2100" u="none" strike="noStrike" cap="none"/>
                    </a:p>
                    <a:p>
                      <a:pPr marL="276860" marR="0" lvl="0" indent="-281305" algn="just" rtl="0">
                        <a:lnSpc>
                          <a:spcPct val="100000"/>
                        </a:lnSpc>
                        <a:spcBef>
                          <a:spcPts val="1200"/>
                        </a:spcBef>
                        <a:spcAft>
                          <a:spcPts val="0"/>
                        </a:spcAft>
                        <a:buClr>
                          <a:srgbClr val="000000"/>
                        </a:buClr>
                        <a:buSzPts val="1600"/>
                        <a:buFont typeface="Noto Sans Symbols"/>
                        <a:buChar char="●"/>
                      </a:pPr>
                      <a:r>
                        <a:rPr lang="en" sz="2100" u="none" strike="noStrike" cap="none"/>
                        <a:t>The practice teacher will not reproduce or print DepEd self-learning modules for the students who will be assigned to him/her. </a:t>
                      </a:r>
                      <a:endParaRPr sz="2100" u="none" strike="noStrike" cap="none">
                        <a:latin typeface="Calibri"/>
                        <a:ea typeface="Calibri"/>
                        <a:cs typeface="Calibri"/>
                        <a:sym typeface="Calibri"/>
                      </a:endParaRPr>
                    </a:p>
                    <a:p>
                      <a:pPr marL="276860" marR="0" lvl="0" indent="-281305" algn="just" rtl="0">
                        <a:lnSpc>
                          <a:spcPct val="100000"/>
                        </a:lnSpc>
                        <a:spcBef>
                          <a:spcPts val="0"/>
                        </a:spcBef>
                        <a:spcAft>
                          <a:spcPts val="0"/>
                        </a:spcAft>
                        <a:buClr>
                          <a:srgbClr val="000000"/>
                        </a:buClr>
                        <a:buSzPts val="1600"/>
                        <a:buFont typeface="Noto Sans Symbols"/>
                        <a:buChar char="●"/>
                      </a:pPr>
                      <a:r>
                        <a:rPr lang="en" sz="2100" u="none" strike="noStrike" cap="none"/>
                        <a:t>All modules will be provided by the Cooperating School.</a:t>
                      </a:r>
                      <a:endParaRPr sz="2100" u="none" strike="noStrike" cap="none">
                        <a:latin typeface="Calibri"/>
                        <a:ea typeface="Calibri"/>
                        <a:cs typeface="Calibri"/>
                        <a:sym typeface="Calibri"/>
                      </a:endParaRPr>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42612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gf9b455c846_0_26"/>
          <p:cNvSpPr txBox="1">
            <a:spLocks noGrp="1"/>
          </p:cNvSpPr>
          <p:nvPr>
            <p:ph type="title"/>
          </p:nvPr>
        </p:nvSpPr>
        <p:spPr>
          <a:xfrm>
            <a:off x="415600" y="343467"/>
            <a:ext cx="11360800" cy="8104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100000"/>
              </a:lnSpc>
              <a:spcBef>
                <a:spcPts val="0"/>
              </a:spcBef>
              <a:spcAft>
                <a:spcPts val="0"/>
              </a:spcAft>
              <a:buSzPts val="3000"/>
              <a:buNone/>
            </a:pPr>
            <a:r>
              <a:rPr lang="en" sz="3733" b="1"/>
              <a:t>IV. Delivery of Experiential Learning Courses - </a:t>
            </a:r>
            <a:r>
              <a:rPr lang="en" sz="3733" b="1">
                <a:solidFill>
                  <a:schemeClr val="accent4"/>
                </a:solidFill>
              </a:rPr>
              <a:t>TI</a:t>
            </a:r>
            <a:endParaRPr b="1"/>
          </a:p>
        </p:txBody>
      </p:sp>
      <p:graphicFrame>
        <p:nvGraphicFramePr>
          <p:cNvPr id="353" name="Google Shape;353;gf9b455c846_0_26"/>
          <p:cNvGraphicFramePr/>
          <p:nvPr/>
        </p:nvGraphicFramePr>
        <p:xfrm>
          <a:off x="633600" y="1577201"/>
          <a:ext cx="10385467" cy="5045673"/>
        </p:xfrm>
        <a:graphic>
          <a:graphicData uri="http://schemas.openxmlformats.org/drawingml/2006/table">
            <a:tbl>
              <a:tblPr>
                <a:noFill/>
              </a:tblPr>
              <a:tblGrid>
                <a:gridCol w="3069867">
                  <a:extLst>
                    <a:ext uri="{9D8B030D-6E8A-4147-A177-3AD203B41FA5}">
                      <a16:colId xmlns:a16="http://schemas.microsoft.com/office/drawing/2014/main" val="20000"/>
                    </a:ext>
                  </a:extLst>
                </a:gridCol>
                <a:gridCol w="7315600">
                  <a:extLst>
                    <a:ext uri="{9D8B030D-6E8A-4147-A177-3AD203B41FA5}">
                      <a16:colId xmlns:a16="http://schemas.microsoft.com/office/drawing/2014/main" val="20001"/>
                    </a:ext>
                  </a:extLst>
                </a:gridCol>
              </a:tblGrid>
              <a:tr h="819573">
                <a:tc>
                  <a:txBody>
                    <a:bodyPr/>
                    <a:lstStyle/>
                    <a:p>
                      <a:pPr marL="0" marR="0" lvl="0" indent="0" algn="ctr" rtl="0">
                        <a:lnSpc>
                          <a:spcPct val="100000"/>
                        </a:lnSpc>
                        <a:spcBef>
                          <a:spcPts val="0"/>
                        </a:spcBef>
                        <a:spcAft>
                          <a:spcPts val="0"/>
                        </a:spcAft>
                        <a:buClr>
                          <a:srgbClr val="000000"/>
                        </a:buClr>
                        <a:buSzPts val="1200"/>
                        <a:buFont typeface="Arial"/>
                        <a:buNone/>
                      </a:pPr>
                      <a:r>
                        <a:rPr lang="en" sz="2100" b="1" u="none" strike="noStrike" cap="none"/>
                        <a:t>Teaching-Learning Activities</a:t>
                      </a:r>
                      <a:endParaRPr sz="2100" b="1" u="none" strike="noStrike" cap="none"/>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 sz="2100" b="1" u="none" strike="noStrike" cap="none"/>
                        <a:t>Teaching Internship</a:t>
                      </a:r>
                      <a:endParaRPr sz="2100" b="1" u="none" strike="noStrike" cap="none"/>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4226100">
                <a:tc>
                  <a:txBody>
                    <a:bodyPr/>
                    <a:lstStyle/>
                    <a:p>
                      <a:pPr marL="393700" marR="0" lvl="0" indent="-330200" algn="just" rtl="0">
                        <a:lnSpc>
                          <a:spcPct val="100000"/>
                        </a:lnSpc>
                        <a:spcBef>
                          <a:spcPts val="0"/>
                        </a:spcBef>
                        <a:spcAft>
                          <a:spcPts val="0"/>
                        </a:spcAft>
                        <a:buClr>
                          <a:srgbClr val="000000"/>
                        </a:buClr>
                        <a:buSzPts val="1600"/>
                        <a:buFont typeface="Arial"/>
                        <a:buAutoNum type="arabicPeriod" startAt="4"/>
                      </a:pPr>
                      <a:r>
                        <a:rPr lang="en" sz="2100" b="1" u="none" strike="noStrike" cap="none"/>
                        <a:t>Class Activities</a:t>
                      </a:r>
                      <a:endParaRPr sz="2100" b="1" u="none" strike="noStrike" cap="none"/>
                    </a:p>
                    <a:p>
                      <a:pPr marL="0" marR="0" lvl="0" indent="0" algn="just" rtl="0">
                        <a:lnSpc>
                          <a:spcPct val="100000"/>
                        </a:lnSpc>
                        <a:spcBef>
                          <a:spcPts val="1200"/>
                        </a:spcBef>
                        <a:spcAft>
                          <a:spcPts val="0"/>
                        </a:spcAft>
                        <a:buClr>
                          <a:srgbClr val="000000"/>
                        </a:buClr>
                        <a:buSzPts val="1300"/>
                        <a:buFont typeface="Arial"/>
                        <a:buNone/>
                      </a:pPr>
                      <a:endParaRPr sz="2100" u="none" strike="noStrike" cap="none"/>
                    </a:p>
                    <a:p>
                      <a:pPr marL="0" marR="0" lvl="0" indent="0" algn="just" rtl="0">
                        <a:lnSpc>
                          <a:spcPct val="100000"/>
                        </a:lnSpc>
                        <a:spcBef>
                          <a:spcPts val="1200"/>
                        </a:spcBef>
                        <a:spcAft>
                          <a:spcPts val="0"/>
                        </a:spcAft>
                        <a:buClr>
                          <a:srgbClr val="000000"/>
                        </a:buClr>
                        <a:buSzPts val="1300"/>
                        <a:buFont typeface="Arial"/>
                        <a:buNone/>
                      </a:pPr>
                      <a:endParaRPr sz="2100" u="none" strike="noStrike" cap="none"/>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400050" marR="0" lvl="1" indent="-282575" algn="just" rtl="0">
                        <a:lnSpc>
                          <a:spcPct val="100000"/>
                        </a:lnSpc>
                        <a:spcBef>
                          <a:spcPts val="0"/>
                        </a:spcBef>
                        <a:spcAft>
                          <a:spcPts val="0"/>
                        </a:spcAft>
                        <a:buClr>
                          <a:srgbClr val="000000"/>
                        </a:buClr>
                        <a:buSzPts val="1600"/>
                        <a:buFont typeface="Arial"/>
                        <a:buAutoNum type="alphaLcPeriod"/>
                      </a:pPr>
                      <a:r>
                        <a:rPr lang="en" sz="2100" u="none" strike="noStrike" cap="none"/>
                        <a:t>Assisting the CTs in preparing class activities </a:t>
                      </a:r>
                      <a:endParaRPr sz="2100" u="none" strike="noStrike" cap="none"/>
                    </a:p>
                    <a:p>
                      <a:pPr marL="914400" marR="0" lvl="0" indent="0" algn="just" rtl="0">
                        <a:lnSpc>
                          <a:spcPct val="100000"/>
                        </a:lnSpc>
                        <a:spcBef>
                          <a:spcPts val="0"/>
                        </a:spcBef>
                        <a:spcAft>
                          <a:spcPts val="0"/>
                        </a:spcAft>
                        <a:buNone/>
                      </a:pPr>
                      <a:endParaRPr sz="2100"/>
                    </a:p>
                    <a:p>
                      <a:pPr marL="400050" marR="0" lvl="1" indent="-282575" algn="just" rtl="0">
                        <a:lnSpc>
                          <a:spcPct val="100000"/>
                        </a:lnSpc>
                        <a:spcBef>
                          <a:spcPts val="0"/>
                        </a:spcBef>
                        <a:spcAft>
                          <a:spcPts val="0"/>
                        </a:spcAft>
                        <a:buClr>
                          <a:srgbClr val="000000"/>
                        </a:buClr>
                        <a:buSzPts val="1600"/>
                        <a:buFont typeface="Arial"/>
                        <a:buAutoNum type="alphaLcPeriod"/>
                      </a:pPr>
                      <a:r>
                        <a:rPr lang="en" sz="2100" u="none" strike="noStrike" cap="none"/>
                        <a:t>Facilitating class activities in the learning modality employed by the school with minimum supervision from the CTs</a:t>
                      </a:r>
                      <a:endParaRPr sz="2100" u="none" strike="noStrike" cap="none"/>
                    </a:p>
                    <a:p>
                      <a:pPr marL="914400" marR="0" lvl="0" indent="0" algn="just" rtl="0">
                        <a:lnSpc>
                          <a:spcPct val="100000"/>
                        </a:lnSpc>
                        <a:spcBef>
                          <a:spcPts val="0"/>
                        </a:spcBef>
                        <a:spcAft>
                          <a:spcPts val="0"/>
                        </a:spcAft>
                        <a:buNone/>
                      </a:pPr>
                      <a:endParaRPr sz="2100"/>
                    </a:p>
                    <a:p>
                      <a:pPr marL="400050" marR="0" lvl="1" indent="-282575" algn="just" rtl="0">
                        <a:lnSpc>
                          <a:spcPct val="100000"/>
                        </a:lnSpc>
                        <a:spcBef>
                          <a:spcPts val="0"/>
                        </a:spcBef>
                        <a:spcAft>
                          <a:spcPts val="0"/>
                        </a:spcAft>
                        <a:buClr>
                          <a:srgbClr val="000000"/>
                        </a:buClr>
                        <a:buSzPts val="1600"/>
                        <a:buFont typeface="Arial"/>
                        <a:buAutoNum type="alphaLcPeriod"/>
                      </a:pPr>
                      <a:r>
                        <a:rPr lang="en" sz="2100" u="none" strike="noStrike" cap="none"/>
                        <a:t>Designing contextualized learning activities aligned with the MELCs</a:t>
                      </a:r>
                      <a:endParaRPr sz="2100" u="none" strike="noStrike" cap="none"/>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05208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Google Shape;358;gf9b455c846_0_31"/>
          <p:cNvSpPr txBox="1">
            <a:spLocks noGrp="1"/>
          </p:cNvSpPr>
          <p:nvPr>
            <p:ph type="title"/>
          </p:nvPr>
        </p:nvSpPr>
        <p:spPr>
          <a:xfrm>
            <a:off x="415600" y="343467"/>
            <a:ext cx="11360800" cy="8104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100000"/>
              </a:lnSpc>
              <a:spcBef>
                <a:spcPts val="0"/>
              </a:spcBef>
              <a:spcAft>
                <a:spcPts val="0"/>
              </a:spcAft>
              <a:buSzPts val="3000"/>
              <a:buNone/>
            </a:pPr>
            <a:r>
              <a:rPr lang="en" sz="3733" b="1"/>
              <a:t>IV. Delivery of Experiential Learning Courses - </a:t>
            </a:r>
            <a:r>
              <a:rPr lang="en" sz="3733" b="1">
                <a:solidFill>
                  <a:schemeClr val="accent4"/>
                </a:solidFill>
              </a:rPr>
              <a:t>TI</a:t>
            </a:r>
            <a:endParaRPr b="1"/>
          </a:p>
        </p:txBody>
      </p:sp>
      <p:graphicFrame>
        <p:nvGraphicFramePr>
          <p:cNvPr id="359" name="Google Shape;359;gf9b455c846_0_31"/>
          <p:cNvGraphicFramePr/>
          <p:nvPr/>
        </p:nvGraphicFramePr>
        <p:xfrm>
          <a:off x="705367" y="1591501"/>
          <a:ext cx="10378333" cy="5045673"/>
        </p:xfrm>
        <a:graphic>
          <a:graphicData uri="http://schemas.openxmlformats.org/drawingml/2006/table">
            <a:tbl>
              <a:tblPr>
                <a:noFill/>
              </a:tblPr>
              <a:tblGrid>
                <a:gridCol w="3005133">
                  <a:extLst>
                    <a:ext uri="{9D8B030D-6E8A-4147-A177-3AD203B41FA5}">
                      <a16:colId xmlns:a16="http://schemas.microsoft.com/office/drawing/2014/main" val="20000"/>
                    </a:ext>
                  </a:extLst>
                </a:gridCol>
                <a:gridCol w="7373200">
                  <a:extLst>
                    <a:ext uri="{9D8B030D-6E8A-4147-A177-3AD203B41FA5}">
                      <a16:colId xmlns:a16="http://schemas.microsoft.com/office/drawing/2014/main" val="20001"/>
                    </a:ext>
                  </a:extLst>
                </a:gridCol>
              </a:tblGrid>
              <a:tr h="819573">
                <a:tc>
                  <a:txBody>
                    <a:bodyPr/>
                    <a:lstStyle/>
                    <a:p>
                      <a:pPr marL="0" marR="0" lvl="0" indent="0" algn="ctr" rtl="0">
                        <a:lnSpc>
                          <a:spcPct val="100000"/>
                        </a:lnSpc>
                        <a:spcBef>
                          <a:spcPts val="0"/>
                        </a:spcBef>
                        <a:spcAft>
                          <a:spcPts val="0"/>
                        </a:spcAft>
                        <a:buClr>
                          <a:srgbClr val="000000"/>
                        </a:buClr>
                        <a:buSzPts val="1200"/>
                        <a:buFont typeface="Arial"/>
                        <a:buNone/>
                      </a:pPr>
                      <a:r>
                        <a:rPr lang="en" sz="2100" b="1" u="none" strike="noStrike" cap="none"/>
                        <a:t>Teaching-Learning Activities</a:t>
                      </a:r>
                      <a:endParaRPr sz="2100" b="1" u="none" strike="noStrike" cap="none"/>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 sz="2100" b="1" u="none" strike="noStrike" cap="none"/>
                        <a:t>Teaching Internship</a:t>
                      </a:r>
                      <a:endParaRPr sz="2100" b="1" u="none" strike="noStrike" cap="none"/>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4226100">
                <a:tc>
                  <a:txBody>
                    <a:bodyPr/>
                    <a:lstStyle/>
                    <a:p>
                      <a:pPr marL="393700" marR="0" lvl="0" indent="-330200" algn="just" rtl="0">
                        <a:lnSpc>
                          <a:spcPct val="100000"/>
                        </a:lnSpc>
                        <a:spcBef>
                          <a:spcPts val="0"/>
                        </a:spcBef>
                        <a:spcAft>
                          <a:spcPts val="0"/>
                        </a:spcAft>
                        <a:buClr>
                          <a:srgbClr val="000000"/>
                        </a:buClr>
                        <a:buSzPts val="1600"/>
                        <a:buFont typeface="Arial"/>
                        <a:buAutoNum type="arabicPeriod" startAt="5"/>
                      </a:pPr>
                      <a:r>
                        <a:rPr lang="en" sz="2100" b="1" u="none" strike="noStrike" cap="none"/>
                        <a:t>Assessment Practices</a:t>
                      </a:r>
                      <a:endParaRPr sz="2100" b="1" u="none" strike="noStrike" cap="none"/>
                    </a:p>
                    <a:p>
                      <a:pPr marL="0" marR="0" lvl="0" indent="0" algn="just" rtl="0">
                        <a:lnSpc>
                          <a:spcPct val="100000"/>
                        </a:lnSpc>
                        <a:spcBef>
                          <a:spcPts val="1200"/>
                        </a:spcBef>
                        <a:spcAft>
                          <a:spcPts val="0"/>
                        </a:spcAft>
                        <a:buClr>
                          <a:srgbClr val="000000"/>
                        </a:buClr>
                        <a:buSzPts val="1300"/>
                        <a:buFont typeface="Arial"/>
                        <a:buNone/>
                      </a:pPr>
                      <a:r>
                        <a:rPr lang="en" sz="2100" u="none" strike="noStrike" cap="none"/>
                        <a:t> </a:t>
                      </a:r>
                      <a:endParaRPr sz="2100" u="none" strike="noStrike" cap="none"/>
                    </a:p>
                    <a:p>
                      <a:pPr marL="393700" marR="0" lvl="0" indent="0" algn="just" rtl="0">
                        <a:lnSpc>
                          <a:spcPct val="100000"/>
                        </a:lnSpc>
                        <a:spcBef>
                          <a:spcPts val="0"/>
                        </a:spcBef>
                        <a:spcAft>
                          <a:spcPts val="0"/>
                        </a:spcAft>
                        <a:buClr>
                          <a:srgbClr val="000000"/>
                        </a:buClr>
                        <a:buSzPts val="1300"/>
                        <a:buFont typeface="Arial"/>
                        <a:buNone/>
                      </a:pPr>
                      <a:endParaRPr sz="2100" b="1" u="none" strike="noStrike" cap="none"/>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400050" marR="0" lvl="0" indent="-292100" algn="just" rtl="0">
                        <a:lnSpc>
                          <a:spcPct val="100000"/>
                        </a:lnSpc>
                        <a:spcBef>
                          <a:spcPts val="0"/>
                        </a:spcBef>
                        <a:spcAft>
                          <a:spcPts val="0"/>
                        </a:spcAft>
                        <a:buClr>
                          <a:srgbClr val="000000"/>
                        </a:buClr>
                        <a:buSzPts val="1600"/>
                        <a:buFont typeface="Arial"/>
                        <a:buAutoNum type="alphaLcPeriod"/>
                      </a:pPr>
                      <a:r>
                        <a:rPr lang="en" sz="2100" u="none" strike="noStrike" cap="none"/>
                        <a:t>Assisting the Cooperating Teacher to create assessment materials related to the lessons</a:t>
                      </a:r>
                      <a:r>
                        <a:rPr lang="en" sz="2100"/>
                        <a:t> and appropriate for the </a:t>
                      </a:r>
                      <a:r>
                        <a:rPr lang="en" sz="2100" u="none" strike="noStrike" cap="none"/>
                        <a:t> learning modality employed by the school</a:t>
                      </a:r>
                      <a:endParaRPr sz="2100" u="none" strike="noStrike" cap="none"/>
                    </a:p>
                    <a:p>
                      <a:pPr marL="400050" marR="0" lvl="0" indent="-292100" algn="just" rtl="0">
                        <a:lnSpc>
                          <a:spcPct val="100000"/>
                        </a:lnSpc>
                        <a:spcBef>
                          <a:spcPts val="0"/>
                        </a:spcBef>
                        <a:spcAft>
                          <a:spcPts val="0"/>
                        </a:spcAft>
                        <a:buClr>
                          <a:srgbClr val="000000"/>
                        </a:buClr>
                        <a:buSzPts val="1600"/>
                        <a:buFont typeface="Arial"/>
                        <a:buAutoNum type="alphaLcPeriod"/>
                      </a:pPr>
                      <a:r>
                        <a:rPr lang="en" sz="2100" u="none" strike="noStrike" cap="none"/>
                        <a:t>Designing templates for various assessment tools with suitable scoring rubrics</a:t>
                      </a:r>
                      <a:endParaRPr sz="2100" u="none" strike="noStrike" cap="none"/>
                    </a:p>
                    <a:p>
                      <a:pPr marL="400050" marR="0" lvl="0" indent="-292100" algn="just" rtl="0">
                        <a:lnSpc>
                          <a:spcPct val="100000"/>
                        </a:lnSpc>
                        <a:spcBef>
                          <a:spcPts val="0"/>
                        </a:spcBef>
                        <a:spcAft>
                          <a:spcPts val="0"/>
                        </a:spcAft>
                        <a:buClr>
                          <a:srgbClr val="000000"/>
                        </a:buClr>
                        <a:buSzPts val="1600"/>
                        <a:buFont typeface="Arial"/>
                        <a:buAutoNum type="alphaLcPeriod"/>
                      </a:pPr>
                      <a:r>
                        <a:rPr lang="en" sz="2100" u="none" strike="noStrike" cap="none"/>
                        <a:t>Designing templates for reflection activities on the teaching-learning process</a:t>
                      </a:r>
                      <a:endParaRPr sz="2100" u="none" strike="noStrike" cap="none"/>
                    </a:p>
                    <a:p>
                      <a:pPr marL="400050" marR="0" lvl="0" indent="-292100" algn="just" rtl="0">
                        <a:lnSpc>
                          <a:spcPct val="100000"/>
                        </a:lnSpc>
                        <a:spcBef>
                          <a:spcPts val="0"/>
                        </a:spcBef>
                        <a:spcAft>
                          <a:spcPts val="0"/>
                        </a:spcAft>
                        <a:buClr>
                          <a:srgbClr val="000000"/>
                        </a:buClr>
                        <a:buSzPts val="1600"/>
                        <a:buFont typeface="Arial"/>
                        <a:buAutoNum type="alphaLcPeriod"/>
                      </a:pPr>
                      <a:r>
                        <a:rPr lang="en" sz="2100" u="none" strike="noStrike" cap="none"/>
                        <a:t>Assisting the Cooperating Teacher in checking students’ outputs</a:t>
                      </a:r>
                      <a:endParaRPr sz="2100" u="none" strike="noStrike" cap="none"/>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53923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Google Shape;364;gf9b455c846_0_36"/>
          <p:cNvSpPr txBox="1">
            <a:spLocks noGrp="1"/>
          </p:cNvSpPr>
          <p:nvPr>
            <p:ph type="title"/>
          </p:nvPr>
        </p:nvSpPr>
        <p:spPr>
          <a:xfrm>
            <a:off x="415600" y="343467"/>
            <a:ext cx="11360800" cy="8104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100000"/>
              </a:lnSpc>
              <a:spcBef>
                <a:spcPts val="0"/>
              </a:spcBef>
              <a:spcAft>
                <a:spcPts val="0"/>
              </a:spcAft>
              <a:buSzPts val="3000"/>
              <a:buNone/>
            </a:pPr>
            <a:r>
              <a:rPr lang="en" sz="3733" b="1"/>
              <a:t>IV. Delivery of Experiential Learning Courses - </a:t>
            </a:r>
            <a:r>
              <a:rPr lang="en" sz="3733" b="1">
                <a:solidFill>
                  <a:schemeClr val="accent4"/>
                </a:solidFill>
              </a:rPr>
              <a:t>TI</a:t>
            </a:r>
            <a:endParaRPr b="1"/>
          </a:p>
        </p:txBody>
      </p:sp>
      <p:graphicFrame>
        <p:nvGraphicFramePr>
          <p:cNvPr id="365" name="Google Shape;365;gf9b455c846_0_36"/>
          <p:cNvGraphicFramePr/>
          <p:nvPr/>
        </p:nvGraphicFramePr>
        <p:xfrm>
          <a:off x="705368" y="1720634"/>
          <a:ext cx="10177433" cy="4784293"/>
        </p:xfrm>
        <a:graphic>
          <a:graphicData uri="http://schemas.openxmlformats.org/drawingml/2006/table">
            <a:tbl>
              <a:tblPr>
                <a:noFill/>
              </a:tblPr>
              <a:tblGrid>
                <a:gridCol w="2962133">
                  <a:extLst>
                    <a:ext uri="{9D8B030D-6E8A-4147-A177-3AD203B41FA5}">
                      <a16:colId xmlns:a16="http://schemas.microsoft.com/office/drawing/2014/main" val="20000"/>
                    </a:ext>
                  </a:extLst>
                </a:gridCol>
                <a:gridCol w="7215300">
                  <a:extLst>
                    <a:ext uri="{9D8B030D-6E8A-4147-A177-3AD203B41FA5}">
                      <a16:colId xmlns:a16="http://schemas.microsoft.com/office/drawing/2014/main" val="20001"/>
                    </a:ext>
                  </a:extLst>
                </a:gridCol>
              </a:tblGrid>
              <a:tr h="819573">
                <a:tc>
                  <a:txBody>
                    <a:bodyPr/>
                    <a:lstStyle/>
                    <a:p>
                      <a:pPr marL="0" marR="0" lvl="0" indent="0" algn="ctr" rtl="0">
                        <a:lnSpc>
                          <a:spcPct val="100000"/>
                        </a:lnSpc>
                        <a:spcBef>
                          <a:spcPts val="0"/>
                        </a:spcBef>
                        <a:spcAft>
                          <a:spcPts val="0"/>
                        </a:spcAft>
                        <a:buClr>
                          <a:srgbClr val="000000"/>
                        </a:buClr>
                        <a:buSzPts val="1200"/>
                        <a:buFont typeface="Arial"/>
                        <a:buNone/>
                      </a:pPr>
                      <a:r>
                        <a:rPr lang="en" sz="2100" b="1" u="none" strike="noStrike" cap="none"/>
                        <a:t>Teaching-Learning Activities</a:t>
                      </a:r>
                      <a:endParaRPr sz="2100" b="1" u="none" strike="noStrike" cap="none"/>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 sz="2100" b="1" u="none" strike="noStrike" cap="none"/>
                        <a:t>Teaching Internship</a:t>
                      </a:r>
                      <a:endParaRPr sz="2100" b="1" u="none" strike="noStrike" cap="none"/>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120053">
                <a:tc>
                  <a:txBody>
                    <a:bodyPr/>
                    <a:lstStyle/>
                    <a:p>
                      <a:pPr marL="393700" marR="0" lvl="0" indent="-330200" algn="just" rtl="0">
                        <a:lnSpc>
                          <a:spcPct val="100000"/>
                        </a:lnSpc>
                        <a:spcBef>
                          <a:spcPts val="0"/>
                        </a:spcBef>
                        <a:spcAft>
                          <a:spcPts val="0"/>
                        </a:spcAft>
                        <a:buClr>
                          <a:srgbClr val="000000"/>
                        </a:buClr>
                        <a:buSzPts val="1600"/>
                        <a:buFont typeface="Arial"/>
                        <a:buAutoNum type="arabicPeriod" startAt="6"/>
                      </a:pPr>
                      <a:r>
                        <a:rPr lang="en" sz="2100" b="1" u="none" strike="noStrike" cap="none"/>
                        <a:t>Demonstration Teaching</a:t>
                      </a:r>
                      <a:endParaRPr sz="2100" b="1" u="none" strike="noStrike" cap="none"/>
                    </a:p>
                    <a:p>
                      <a:pPr marL="393700" marR="0" lvl="0" indent="0" algn="just" rtl="0">
                        <a:lnSpc>
                          <a:spcPct val="100000"/>
                        </a:lnSpc>
                        <a:spcBef>
                          <a:spcPts val="1200"/>
                        </a:spcBef>
                        <a:spcAft>
                          <a:spcPts val="0"/>
                        </a:spcAft>
                        <a:buClr>
                          <a:srgbClr val="000000"/>
                        </a:buClr>
                        <a:buSzPts val="1300"/>
                        <a:buFont typeface="Arial"/>
                        <a:buNone/>
                      </a:pPr>
                      <a:endParaRPr sz="2100" u="none" strike="noStrike" cap="none"/>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457200" marR="0" lvl="1" indent="-282575" algn="just" rtl="0">
                        <a:lnSpc>
                          <a:spcPct val="100000"/>
                        </a:lnSpc>
                        <a:spcBef>
                          <a:spcPts val="0"/>
                        </a:spcBef>
                        <a:spcAft>
                          <a:spcPts val="0"/>
                        </a:spcAft>
                        <a:buClr>
                          <a:srgbClr val="000000"/>
                        </a:buClr>
                        <a:buSzPts val="1600"/>
                        <a:buFont typeface="Arial"/>
                        <a:buAutoNum type="alphaLcPeriod"/>
                      </a:pPr>
                      <a:r>
                        <a:rPr lang="en" sz="2100" u="none" strike="noStrike" cap="none"/>
                        <a:t>Preparing lesson plans, study guides, modules, and teaching materials appropriate f</a:t>
                      </a:r>
                      <a:r>
                        <a:rPr lang="en" sz="2100"/>
                        <a:t>or the learning modality employed by the school </a:t>
                      </a:r>
                      <a:endParaRPr sz="2100"/>
                    </a:p>
                    <a:p>
                      <a:pPr marL="457200" marR="0" lvl="1" indent="-282575" algn="just" rtl="0">
                        <a:lnSpc>
                          <a:spcPct val="100000"/>
                        </a:lnSpc>
                        <a:spcBef>
                          <a:spcPts val="0"/>
                        </a:spcBef>
                        <a:spcAft>
                          <a:spcPts val="0"/>
                        </a:spcAft>
                        <a:buClr>
                          <a:srgbClr val="000000"/>
                        </a:buClr>
                        <a:buSzPts val="1600"/>
                        <a:buFont typeface="Arial"/>
                        <a:buAutoNum type="alphaLcPeriod"/>
                      </a:pPr>
                      <a:r>
                        <a:rPr lang="en" sz="2100" u="none" strike="noStrike" cap="none"/>
                        <a:t>Conducting daily and final demonstration teaching appropriate </a:t>
                      </a:r>
                      <a:r>
                        <a:rPr lang="en" sz="2100"/>
                        <a:t>for the learning modality employed by the school</a:t>
                      </a:r>
                      <a:endParaRPr sz="2100" u="none" strike="noStrike" cap="none"/>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1844667">
                <a:tc>
                  <a:txBody>
                    <a:bodyPr/>
                    <a:lstStyle/>
                    <a:p>
                      <a:pPr marL="393700" marR="0" lvl="0" indent="-330200" algn="just" rtl="0">
                        <a:lnSpc>
                          <a:spcPct val="100000"/>
                        </a:lnSpc>
                        <a:spcBef>
                          <a:spcPts val="0"/>
                        </a:spcBef>
                        <a:spcAft>
                          <a:spcPts val="0"/>
                        </a:spcAft>
                        <a:buClr>
                          <a:srgbClr val="000000"/>
                        </a:buClr>
                        <a:buSzPts val="1600"/>
                        <a:buFont typeface="Arial"/>
                        <a:buAutoNum type="arabicPeriod" startAt="7"/>
                      </a:pPr>
                      <a:r>
                        <a:rPr lang="en" sz="2100" b="1" u="none" strike="noStrike" cap="none"/>
                        <a:t>School Forms</a:t>
                      </a:r>
                      <a:endParaRPr sz="2100" b="1" u="none" strike="noStrike" cap="none"/>
                    </a:p>
                    <a:p>
                      <a:pPr marL="393700" marR="0" lvl="0" indent="0" algn="just" rtl="0">
                        <a:lnSpc>
                          <a:spcPct val="100000"/>
                        </a:lnSpc>
                        <a:spcBef>
                          <a:spcPts val="1200"/>
                        </a:spcBef>
                        <a:spcAft>
                          <a:spcPts val="0"/>
                        </a:spcAft>
                        <a:buClr>
                          <a:srgbClr val="000000"/>
                        </a:buClr>
                        <a:buSzPts val="1300"/>
                        <a:buFont typeface="Arial"/>
                        <a:buNone/>
                      </a:pPr>
                      <a:endParaRPr sz="2100" b="1" u="none" strike="noStrike" cap="none"/>
                    </a:p>
                  </a:txBody>
                  <a:tcPr marL="84667" marR="84667" marT="84667" marB="84667">
                    <a:lnL w="12700"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457200" marR="0" lvl="1" indent="-282575" algn="just" rtl="0">
                        <a:lnSpc>
                          <a:spcPct val="100000"/>
                        </a:lnSpc>
                        <a:spcBef>
                          <a:spcPts val="0"/>
                        </a:spcBef>
                        <a:spcAft>
                          <a:spcPts val="0"/>
                        </a:spcAft>
                        <a:buClr>
                          <a:srgbClr val="000000"/>
                        </a:buClr>
                        <a:buSzPts val="1600"/>
                        <a:buFont typeface="Arial"/>
                        <a:buAutoNum type="alphaLcPeriod"/>
                      </a:pPr>
                      <a:r>
                        <a:rPr lang="en" sz="2100" u="none" strike="noStrike" cap="none"/>
                        <a:t>Assisting the Cooperating Teacher in accomplishing school forms</a:t>
                      </a:r>
                      <a:endParaRPr sz="2100" u="none" strike="noStrike" cap="none"/>
                    </a:p>
                  </a:txBody>
                  <a:tcPr marL="84667" marR="84667" marT="84667" marB="84667">
                    <a:lnL w="9525"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580781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370" name="Google Shape;370;gf9b455c846_0_41"/>
          <p:cNvSpPr txBox="1">
            <a:spLocks noGrp="1"/>
          </p:cNvSpPr>
          <p:nvPr>
            <p:ph type="title"/>
          </p:nvPr>
        </p:nvSpPr>
        <p:spPr>
          <a:xfrm>
            <a:off x="415600" y="343467"/>
            <a:ext cx="11360800" cy="8104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100000"/>
              </a:lnSpc>
              <a:spcBef>
                <a:spcPts val="0"/>
              </a:spcBef>
              <a:spcAft>
                <a:spcPts val="0"/>
              </a:spcAft>
              <a:buSzPts val="3000"/>
              <a:buNone/>
            </a:pPr>
            <a:r>
              <a:rPr lang="en" sz="3733" b="1"/>
              <a:t>IV. Delivery of Experiential Learning Courses - </a:t>
            </a:r>
            <a:r>
              <a:rPr lang="en" sz="3733" b="1">
                <a:solidFill>
                  <a:schemeClr val="accent4"/>
                </a:solidFill>
              </a:rPr>
              <a:t>TI</a:t>
            </a:r>
            <a:endParaRPr b="1"/>
          </a:p>
        </p:txBody>
      </p:sp>
      <p:graphicFrame>
        <p:nvGraphicFramePr>
          <p:cNvPr id="371" name="Google Shape;371;gf9b455c846_0_41"/>
          <p:cNvGraphicFramePr/>
          <p:nvPr/>
        </p:nvGraphicFramePr>
        <p:xfrm>
          <a:off x="676667" y="1519800"/>
          <a:ext cx="10202533" cy="2939626"/>
        </p:xfrm>
        <a:graphic>
          <a:graphicData uri="http://schemas.openxmlformats.org/drawingml/2006/table">
            <a:tbl>
              <a:tblPr>
                <a:noFill/>
              </a:tblPr>
              <a:tblGrid>
                <a:gridCol w="2947733">
                  <a:extLst>
                    <a:ext uri="{9D8B030D-6E8A-4147-A177-3AD203B41FA5}">
                      <a16:colId xmlns:a16="http://schemas.microsoft.com/office/drawing/2014/main" val="20000"/>
                    </a:ext>
                  </a:extLst>
                </a:gridCol>
                <a:gridCol w="7254800">
                  <a:extLst>
                    <a:ext uri="{9D8B030D-6E8A-4147-A177-3AD203B41FA5}">
                      <a16:colId xmlns:a16="http://schemas.microsoft.com/office/drawing/2014/main" val="20001"/>
                    </a:ext>
                  </a:extLst>
                </a:gridCol>
              </a:tblGrid>
              <a:tr h="819573">
                <a:tc>
                  <a:txBody>
                    <a:bodyPr/>
                    <a:lstStyle/>
                    <a:p>
                      <a:pPr marL="0" marR="0" lvl="0" indent="0" algn="ctr" rtl="0">
                        <a:lnSpc>
                          <a:spcPct val="100000"/>
                        </a:lnSpc>
                        <a:spcBef>
                          <a:spcPts val="0"/>
                        </a:spcBef>
                        <a:spcAft>
                          <a:spcPts val="0"/>
                        </a:spcAft>
                        <a:buClr>
                          <a:srgbClr val="000000"/>
                        </a:buClr>
                        <a:buSzPts val="1200"/>
                        <a:buFont typeface="Arial"/>
                        <a:buNone/>
                      </a:pPr>
                      <a:r>
                        <a:rPr lang="en" sz="2100" b="1" u="none" strike="noStrike" cap="none"/>
                        <a:t>Teaching-Learning Activities</a:t>
                      </a:r>
                      <a:endParaRPr sz="2100" b="1" u="none" strike="noStrike" cap="none"/>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 sz="2100" b="1" u="none" strike="noStrike" cap="none"/>
                        <a:t>Teaching Internship</a:t>
                      </a:r>
                      <a:endParaRPr sz="2100" b="1" u="none" strike="noStrike" cap="none"/>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120053">
                <a:tc>
                  <a:txBody>
                    <a:bodyPr/>
                    <a:lstStyle/>
                    <a:p>
                      <a:pPr marL="0" marR="0" lvl="0" indent="0" algn="just" rtl="0">
                        <a:lnSpc>
                          <a:spcPct val="100000"/>
                        </a:lnSpc>
                        <a:spcBef>
                          <a:spcPts val="0"/>
                        </a:spcBef>
                        <a:spcAft>
                          <a:spcPts val="0"/>
                        </a:spcAft>
                        <a:buClr>
                          <a:srgbClr val="000000"/>
                        </a:buClr>
                        <a:buSzPts val="1300"/>
                        <a:buFont typeface="Arial"/>
                        <a:buNone/>
                      </a:pPr>
                      <a:r>
                        <a:rPr lang="en" sz="2100" b="1" u="none" strike="noStrike" cap="none"/>
                        <a:t>8. Networking and Linkages</a:t>
                      </a:r>
                      <a:endParaRPr sz="2100" b="1" u="none" strike="noStrike" cap="none"/>
                    </a:p>
                    <a:p>
                      <a:pPr marL="393700" marR="0" lvl="0" indent="0" algn="just" rtl="0">
                        <a:lnSpc>
                          <a:spcPct val="100000"/>
                        </a:lnSpc>
                        <a:spcBef>
                          <a:spcPts val="1200"/>
                        </a:spcBef>
                        <a:spcAft>
                          <a:spcPts val="0"/>
                        </a:spcAft>
                        <a:buClr>
                          <a:srgbClr val="000000"/>
                        </a:buClr>
                        <a:buSzPts val="1300"/>
                        <a:buFont typeface="Arial"/>
                        <a:buNone/>
                      </a:pPr>
                      <a:r>
                        <a:rPr lang="en" sz="2100" b="1" u="none" strike="noStrike" cap="none"/>
                        <a:t> </a:t>
                      </a:r>
                      <a:endParaRPr sz="2100" b="1" u="none" strike="noStrike" cap="none"/>
                    </a:p>
                    <a:p>
                      <a:pPr marL="0" marR="0" lvl="0" indent="0" algn="just" rtl="0">
                        <a:lnSpc>
                          <a:spcPct val="100000"/>
                        </a:lnSpc>
                        <a:spcBef>
                          <a:spcPts val="1200"/>
                        </a:spcBef>
                        <a:spcAft>
                          <a:spcPts val="0"/>
                        </a:spcAft>
                        <a:buClr>
                          <a:srgbClr val="000000"/>
                        </a:buClr>
                        <a:buSzPts val="1300"/>
                        <a:buFont typeface="Arial"/>
                        <a:buNone/>
                      </a:pPr>
                      <a:r>
                        <a:rPr lang="en" sz="2100" b="1" u="none" strike="noStrike" cap="none"/>
                        <a:t> </a:t>
                      </a:r>
                      <a:endParaRPr sz="2100" u="none" strike="noStrike" cap="none"/>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457200" marR="0" lvl="1" indent="-282575" algn="just" rtl="0">
                        <a:lnSpc>
                          <a:spcPct val="100000"/>
                        </a:lnSpc>
                        <a:spcBef>
                          <a:spcPts val="0"/>
                        </a:spcBef>
                        <a:spcAft>
                          <a:spcPts val="0"/>
                        </a:spcAft>
                        <a:buClr>
                          <a:srgbClr val="000000"/>
                        </a:buClr>
                        <a:buSzPts val="1600"/>
                        <a:buFont typeface="Arial"/>
                        <a:buAutoNum type="alphaLcPeriod"/>
                      </a:pPr>
                      <a:r>
                        <a:rPr lang="en" sz="2100" u="none" strike="noStrike" cap="none"/>
                        <a:t>Assisting the CTs in parent-teacher conferences</a:t>
                      </a:r>
                      <a:endParaRPr sz="2100" u="none" strike="noStrike" cap="none"/>
                    </a:p>
                    <a:p>
                      <a:pPr marL="457200" marR="0" lvl="1" indent="-282575" algn="just" rtl="0">
                        <a:lnSpc>
                          <a:spcPct val="100000"/>
                        </a:lnSpc>
                        <a:spcBef>
                          <a:spcPts val="0"/>
                        </a:spcBef>
                        <a:spcAft>
                          <a:spcPts val="0"/>
                        </a:spcAft>
                        <a:buClr>
                          <a:srgbClr val="000000"/>
                        </a:buClr>
                        <a:buSzPts val="1600"/>
                        <a:buFont typeface="Arial"/>
                        <a:buAutoNum type="alphaLcPeriod"/>
                      </a:pPr>
                      <a:r>
                        <a:rPr lang="en" sz="2100" u="none" strike="noStrike" cap="none"/>
                        <a:t>Providing support by being volunteer tutors as part of auxiliary service in partner schools following IATF guidelines</a:t>
                      </a:r>
                      <a:endParaRPr sz="2100" u="none" strike="noStrike" cap="none"/>
                    </a:p>
                    <a:p>
                      <a:pPr marL="457200" marR="0" lvl="1" indent="-282575" algn="just" rtl="0">
                        <a:lnSpc>
                          <a:spcPct val="100000"/>
                        </a:lnSpc>
                        <a:spcBef>
                          <a:spcPts val="0"/>
                        </a:spcBef>
                        <a:spcAft>
                          <a:spcPts val="0"/>
                        </a:spcAft>
                        <a:buClr>
                          <a:srgbClr val="000000"/>
                        </a:buClr>
                        <a:buSzPts val="1600"/>
                        <a:buFont typeface="Arial"/>
                        <a:buAutoNum type="alphaLcPeriod"/>
                      </a:pPr>
                      <a:r>
                        <a:rPr lang="en" sz="2100" u="none" strike="noStrike" cap="none"/>
                        <a:t>Participating in local and international webinars and other online professional activities</a:t>
                      </a:r>
                      <a:endParaRPr sz="2100" u="none" strike="noStrike" cap="none"/>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36655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6" name="Google Shape;376;gf9b455c846_0_93"/>
          <p:cNvSpPr txBox="1">
            <a:spLocks noGrp="1"/>
          </p:cNvSpPr>
          <p:nvPr>
            <p:ph type="title"/>
          </p:nvPr>
        </p:nvSpPr>
        <p:spPr>
          <a:xfrm>
            <a:off x="415600" y="343467"/>
            <a:ext cx="11360800" cy="8104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100000"/>
              </a:lnSpc>
              <a:spcBef>
                <a:spcPts val="0"/>
              </a:spcBef>
              <a:spcAft>
                <a:spcPts val="0"/>
              </a:spcAft>
              <a:buSzPts val="3000"/>
              <a:buNone/>
            </a:pPr>
            <a:r>
              <a:rPr lang="en" sz="3733" b="1"/>
              <a:t>IV. Delivery of Experiential Learning Courses - </a:t>
            </a:r>
            <a:r>
              <a:rPr lang="en" sz="3733" b="1">
                <a:solidFill>
                  <a:schemeClr val="accent4"/>
                </a:solidFill>
              </a:rPr>
              <a:t>TI</a:t>
            </a:r>
            <a:endParaRPr b="1"/>
          </a:p>
        </p:txBody>
      </p:sp>
      <p:graphicFrame>
        <p:nvGraphicFramePr>
          <p:cNvPr id="377" name="Google Shape;377;gf9b455c846_0_93"/>
          <p:cNvGraphicFramePr/>
          <p:nvPr/>
        </p:nvGraphicFramePr>
        <p:xfrm>
          <a:off x="691000" y="1218500"/>
          <a:ext cx="10202534" cy="4565226"/>
        </p:xfrm>
        <a:graphic>
          <a:graphicData uri="http://schemas.openxmlformats.org/drawingml/2006/table">
            <a:tbl>
              <a:tblPr>
                <a:noFill/>
              </a:tblPr>
              <a:tblGrid>
                <a:gridCol w="3019467">
                  <a:extLst>
                    <a:ext uri="{9D8B030D-6E8A-4147-A177-3AD203B41FA5}">
                      <a16:colId xmlns:a16="http://schemas.microsoft.com/office/drawing/2014/main" val="20000"/>
                    </a:ext>
                  </a:extLst>
                </a:gridCol>
                <a:gridCol w="7183067">
                  <a:extLst>
                    <a:ext uri="{9D8B030D-6E8A-4147-A177-3AD203B41FA5}">
                      <a16:colId xmlns:a16="http://schemas.microsoft.com/office/drawing/2014/main" val="20001"/>
                    </a:ext>
                  </a:extLst>
                </a:gridCol>
              </a:tblGrid>
              <a:tr h="819573">
                <a:tc>
                  <a:txBody>
                    <a:bodyPr/>
                    <a:lstStyle/>
                    <a:p>
                      <a:pPr marL="0" marR="0" lvl="0" indent="0" algn="ctr" rtl="0">
                        <a:lnSpc>
                          <a:spcPct val="100000"/>
                        </a:lnSpc>
                        <a:spcBef>
                          <a:spcPts val="0"/>
                        </a:spcBef>
                        <a:spcAft>
                          <a:spcPts val="0"/>
                        </a:spcAft>
                        <a:buClr>
                          <a:srgbClr val="000000"/>
                        </a:buClr>
                        <a:buSzPts val="1200"/>
                        <a:buFont typeface="Arial"/>
                        <a:buNone/>
                      </a:pPr>
                      <a:r>
                        <a:rPr lang="en" sz="2100" b="1" u="none" strike="noStrike" cap="none"/>
                        <a:t>Teaching-Learning Activities</a:t>
                      </a:r>
                      <a:endParaRPr sz="2100" b="1" u="none" strike="noStrike" cap="none"/>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 sz="2100" b="1" u="none" strike="noStrike" cap="none"/>
                        <a:t>Teaching Internship</a:t>
                      </a:r>
                      <a:endParaRPr sz="2100" b="1" u="none" strike="noStrike" cap="none"/>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3745653">
                <a:tc>
                  <a:txBody>
                    <a:bodyPr/>
                    <a:lstStyle/>
                    <a:p>
                      <a:pPr marL="393700" marR="0" lvl="0" indent="-330200" algn="just" rtl="0">
                        <a:lnSpc>
                          <a:spcPct val="100000"/>
                        </a:lnSpc>
                        <a:spcBef>
                          <a:spcPts val="0"/>
                        </a:spcBef>
                        <a:spcAft>
                          <a:spcPts val="0"/>
                        </a:spcAft>
                        <a:buClr>
                          <a:srgbClr val="000000"/>
                        </a:buClr>
                        <a:buSzPts val="1600"/>
                        <a:buFont typeface="Arial"/>
                        <a:buAutoNum type="arabicPeriod" startAt="9"/>
                      </a:pPr>
                      <a:r>
                        <a:rPr lang="en" sz="2100" b="1" u="none" strike="noStrike" cap="none"/>
                        <a:t>Classroom-Based  Action Research </a:t>
                      </a:r>
                      <a:endParaRPr sz="2100" b="1" u="none" strike="noStrike" cap="none"/>
                    </a:p>
                    <a:p>
                      <a:pPr marL="0" marR="0" lvl="0" indent="0" algn="just" rtl="0">
                        <a:lnSpc>
                          <a:spcPct val="100000"/>
                        </a:lnSpc>
                        <a:spcBef>
                          <a:spcPts val="1200"/>
                        </a:spcBef>
                        <a:spcAft>
                          <a:spcPts val="0"/>
                        </a:spcAft>
                        <a:buClr>
                          <a:srgbClr val="000000"/>
                        </a:buClr>
                        <a:buSzPts val="1300"/>
                        <a:buFont typeface="Arial"/>
                        <a:buNone/>
                      </a:pPr>
                      <a:r>
                        <a:rPr lang="en" sz="2100" b="1" u="none" strike="noStrike" cap="none"/>
                        <a:t> </a:t>
                      </a:r>
                      <a:endParaRPr sz="2100" b="1" u="none" strike="noStrike" cap="none"/>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457200" marR="0" lvl="1" indent="-282575" algn="just" rtl="0">
                        <a:lnSpc>
                          <a:spcPct val="100000"/>
                        </a:lnSpc>
                        <a:spcBef>
                          <a:spcPts val="0"/>
                        </a:spcBef>
                        <a:spcAft>
                          <a:spcPts val="0"/>
                        </a:spcAft>
                        <a:buClr>
                          <a:srgbClr val="000000"/>
                        </a:buClr>
                        <a:buSzPts val="1600"/>
                        <a:buFont typeface="Arial"/>
                        <a:buAutoNum type="alphaLcPeriod"/>
                      </a:pPr>
                      <a:r>
                        <a:rPr lang="en" sz="2100" u="none" strike="noStrike" cap="none"/>
                        <a:t>Conducting CBARs on a specific teaching-learning area in the </a:t>
                      </a:r>
                      <a:r>
                        <a:rPr lang="en" sz="2100"/>
                        <a:t>l</a:t>
                      </a:r>
                      <a:r>
                        <a:rPr lang="en" sz="2100" u="none" strike="noStrike" cap="none"/>
                        <a:t>earning modality employed by the school; and listing references used in the CBARs following the prescribed referencing or citation s</a:t>
                      </a:r>
                      <a:r>
                        <a:rPr lang="en" sz="2100"/>
                        <a:t>tyle adopted by the TEI</a:t>
                      </a:r>
                      <a:endParaRPr sz="2100"/>
                    </a:p>
                    <a:p>
                      <a:pPr marL="914400" marR="0" lvl="0" indent="0" algn="just" rtl="0">
                        <a:lnSpc>
                          <a:spcPct val="100000"/>
                        </a:lnSpc>
                        <a:spcBef>
                          <a:spcPts val="0"/>
                        </a:spcBef>
                        <a:spcAft>
                          <a:spcPts val="0"/>
                        </a:spcAft>
                        <a:buNone/>
                      </a:pPr>
                      <a:endParaRPr sz="2100"/>
                    </a:p>
                    <a:p>
                      <a:pPr marL="457200" marR="0" lvl="1" indent="-282575" algn="just" rtl="0">
                        <a:lnSpc>
                          <a:spcPct val="100000"/>
                        </a:lnSpc>
                        <a:spcBef>
                          <a:spcPts val="0"/>
                        </a:spcBef>
                        <a:spcAft>
                          <a:spcPts val="0"/>
                        </a:spcAft>
                        <a:buClr>
                          <a:srgbClr val="000000"/>
                        </a:buClr>
                        <a:buSzPts val="1600"/>
                        <a:buFont typeface="Arial"/>
                        <a:buAutoNum type="alphaLcPeriod"/>
                      </a:pPr>
                      <a:r>
                        <a:rPr lang="en" sz="2100" u="none" strike="noStrike" cap="none"/>
                        <a:t>Sharing  results of the research with an  audience through any available platform</a:t>
                      </a:r>
                      <a:endParaRPr sz="2100" u="none" strike="noStrike" cap="none"/>
                    </a:p>
                    <a:p>
                      <a:pPr marL="914400" marR="0" lvl="0" indent="0" algn="just" rtl="0">
                        <a:lnSpc>
                          <a:spcPct val="100000"/>
                        </a:lnSpc>
                        <a:spcBef>
                          <a:spcPts val="0"/>
                        </a:spcBef>
                        <a:spcAft>
                          <a:spcPts val="0"/>
                        </a:spcAft>
                        <a:buNone/>
                      </a:pPr>
                      <a:endParaRPr sz="2100"/>
                    </a:p>
                    <a:p>
                      <a:pPr marL="457200" marR="0" lvl="1" indent="-282575" algn="just" rtl="0">
                        <a:lnSpc>
                          <a:spcPct val="100000"/>
                        </a:lnSpc>
                        <a:spcBef>
                          <a:spcPts val="0"/>
                        </a:spcBef>
                        <a:spcAft>
                          <a:spcPts val="0"/>
                        </a:spcAft>
                        <a:buClr>
                          <a:srgbClr val="000000"/>
                        </a:buClr>
                        <a:buSzPts val="1600"/>
                        <a:buFont typeface="Arial"/>
                        <a:buAutoNum type="alphaLcPeriod"/>
                      </a:pPr>
                      <a:r>
                        <a:rPr lang="en" sz="2100" u="none" strike="noStrike" cap="none"/>
                        <a:t>Submitting  the action research to the College Supervisor</a:t>
                      </a:r>
                      <a:endParaRPr sz="2100" u="none" strike="noStrike" cap="none"/>
                    </a:p>
                  </a:txBody>
                  <a:tcPr marL="84667" marR="84667" marT="84667" marB="84667">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467174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19</Slides>
  <Notes>19</Notes>
  <HiddenSlides>0</HiddenSlide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Joint CHED - DepEd Memorandum Order on the Policies and Guidelines on the Deployment of Pre-service Teachers for Field Study and Teaching Internship</vt:lpstr>
      <vt:lpstr>IV. Delivery of Experiential Learning Courses - TI</vt:lpstr>
      <vt:lpstr>IV. Delivery of Experiential Learning Courses - TI</vt:lpstr>
      <vt:lpstr>IV. Delivery of Experiential Learning Courses - TI</vt:lpstr>
      <vt:lpstr>IV. Delivery of Experiential Learning Courses - TI</vt:lpstr>
      <vt:lpstr>IV. Delivery of Experiential Learning Courses - TI</vt:lpstr>
      <vt:lpstr>IV. Delivery of Experiential Learning Courses - TI</vt:lpstr>
      <vt:lpstr>IV. Delivery of Experiential Learning Courses - TI</vt:lpstr>
      <vt:lpstr>IV. Delivery of Experiential Learning Courses - TI</vt:lpstr>
      <vt:lpstr>IV. Delivery of Experiential Learning Courses - TI</vt:lpstr>
      <vt:lpstr>PowerPoint Presentation</vt:lpstr>
      <vt:lpstr>PowerPoint Presentation</vt:lpstr>
      <vt:lpstr>PowerPoint Presentation</vt:lpstr>
      <vt:lpstr>V. Preparation Before Deployment</vt:lpstr>
      <vt:lpstr>PowerPoint Presentation</vt:lpstr>
      <vt:lpstr>VI. Certificate of Completion</vt:lpstr>
      <vt:lpstr>VII. Evaluation Tool for Experiential Learning Courses</vt:lpstr>
      <vt:lpstr>VIII. Monitoring and Evaluation</vt:lpstr>
      <vt:lpstr>VIII. Separability Clause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cris tina</dc:creator>
  <cp:lastModifiedBy>cris tina</cp:lastModifiedBy>
  <cp:revision>20</cp:revision>
  <dcterms:created xsi:type="dcterms:W3CDTF">2022-02-08T04:34:19Z</dcterms:created>
  <dcterms:modified xsi:type="dcterms:W3CDTF">2022-05-06T08:22:30Z</dcterms:modified>
</cp:coreProperties>
</file>